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0"/>
  </p:notesMasterIdLst>
  <p:sldIdLst>
    <p:sldId id="256" r:id="rId2"/>
    <p:sldId id="301" r:id="rId3"/>
    <p:sldId id="409" r:id="rId4"/>
    <p:sldId id="316" r:id="rId5"/>
    <p:sldId id="438" r:id="rId6"/>
    <p:sldId id="437" r:id="rId7"/>
    <p:sldId id="439" r:id="rId8"/>
    <p:sldId id="436" r:id="rId9"/>
    <p:sldId id="440" r:id="rId10"/>
    <p:sldId id="441" r:id="rId11"/>
    <p:sldId id="317" r:id="rId12"/>
    <p:sldId id="403" r:id="rId13"/>
    <p:sldId id="346" r:id="rId14"/>
    <p:sldId id="347" r:id="rId15"/>
    <p:sldId id="345" r:id="rId16"/>
    <p:sldId id="442" r:id="rId17"/>
    <p:sldId id="426" r:id="rId18"/>
    <p:sldId id="370" r:id="rId19"/>
    <p:sldId id="369" r:id="rId20"/>
    <p:sldId id="357" r:id="rId21"/>
    <p:sldId id="431" r:id="rId22"/>
    <p:sldId id="420" r:id="rId23"/>
    <p:sldId id="413" r:id="rId24"/>
    <p:sldId id="289" r:id="rId25"/>
    <p:sldId id="298" r:id="rId26"/>
    <p:sldId id="323" r:id="rId27"/>
    <p:sldId id="320" r:id="rId28"/>
    <p:sldId id="444" r:id="rId29"/>
    <p:sldId id="267" r:id="rId30"/>
    <p:sldId id="269" r:id="rId31"/>
    <p:sldId id="443" r:id="rId32"/>
    <p:sldId id="433" r:id="rId33"/>
    <p:sldId id="435" r:id="rId34"/>
    <p:sldId id="445" r:id="rId35"/>
    <p:sldId id="263" r:id="rId36"/>
    <p:sldId id="264" r:id="rId37"/>
    <p:sldId id="446" r:id="rId38"/>
    <p:sldId id="271" r:id="rId39"/>
    <p:sldId id="432" r:id="rId40"/>
    <p:sldId id="447" r:id="rId41"/>
    <p:sldId id="270" r:id="rId42"/>
    <p:sldId id="448" r:id="rId43"/>
    <p:sldId id="272" r:id="rId44"/>
    <p:sldId id="449" r:id="rId45"/>
    <p:sldId id="257" r:id="rId46"/>
    <p:sldId id="258" r:id="rId47"/>
    <p:sldId id="259" r:id="rId48"/>
    <p:sldId id="260" r:id="rId49"/>
    <p:sldId id="261" r:id="rId50"/>
    <p:sldId id="450" r:id="rId51"/>
    <p:sldId id="265" r:id="rId52"/>
    <p:sldId id="262" r:id="rId53"/>
    <p:sldId id="451" r:id="rId54"/>
    <p:sldId id="266" r:id="rId55"/>
    <p:sldId id="452" r:id="rId56"/>
    <p:sldId id="268" r:id="rId57"/>
    <p:sldId id="453" r:id="rId58"/>
    <p:sldId id="401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92A"/>
    <a:srgbClr val="95B3D7"/>
    <a:srgbClr val="DE2432"/>
    <a:srgbClr val="F79646"/>
    <a:srgbClr val="CA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1" autoAdjust="0"/>
    <p:restoredTop sz="96115"/>
  </p:normalViewPr>
  <p:slideViewPr>
    <p:cSldViewPr snapToGrid="0">
      <p:cViewPr varScale="1">
        <p:scale>
          <a:sx n="98" d="100"/>
          <a:sy n="98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CBBF9-4703-4272-9D91-C5628E5A38D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0E23-450B-4751-85D9-978A273B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5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60E23-450B-4751-85D9-978A273B4F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60E23-450B-4751-85D9-978A273B4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1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units tied to amount of time in the classroom UNDERSTANDING THAT FACULTY SPEND MORE HOURS PER WEEK THAN JUST THE TEACHING TIME. These include</a:t>
            </a:r>
          </a:p>
          <a:p>
            <a:endParaRPr lang="en-US" dirty="0"/>
          </a:p>
          <a:p>
            <a:r>
              <a:rPr lang="en-US" dirty="0"/>
              <a:t>Additional faculty time varies by course, support available, week-to-week depending on flow of semester,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23FC1-EBE5-43BB-9CB2-DA798D82EF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prep and grading time may be less intensive than organized lecture courses? Also variable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23FC1-EBE5-43BB-9CB2-DA798D82EF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26DE-4C7E-60B3-F64F-2E9A0D1AF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C8A51-C6B1-0245-D432-FC785D404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6B718-99EF-34F0-DE50-AAA4F6CC7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prep and grading time may be less intensive than organized lecture courses? Also variable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38EFB-B36A-980D-FB28-4F8AB09F1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23FC1-EBE5-43BB-9CB2-DA798D82EF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7559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46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6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50A8-24C9-4238-B73D-EB074E0C3016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14CD-C88D-4F4D-B50A-BB5B9F9E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BC45B-21FD-1050-B1F3-15A4A3BA26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3337" y="4342780"/>
            <a:ext cx="10365338" cy="164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srgbClr val="85092A"/>
                </a:solidFill>
              </a:rPr>
              <a:t>Extended Leadership Workshop:</a:t>
            </a:r>
            <a:br>
              <a:rPr lang="en-US" sz="3733" b="1" dirty="0">
                <a:solidFill>
                  <a:srgbClr val="85092A"/>
                </a:solidFill>
              </a:rPr>
            </a:br>
            <a:r>
              <a:rPr lang="en-US" sz="3733" b="1" dirty="0">
                <a:solidFill>
                  <a:srgbClr val="85092A"/>
                </a:solidFill>
              </a:rPr>
              <a:t>Identifying Efficiencies in Course Scheduling</a:t>
            </a:r>
          </a:p>
          <a:p>
            <a:pPr algn="ctr"/>
            <a:r>
              <a:rPr lang="en-US" sz="3733" b="1" dirty="0">
                <a:solidFill>
                  <a:srgbClr val="85092A"/>
                </a:solidFill>
              </a:rPr>
              <a:t>February 20, 2026</a:t>
            </a:r>
          </a:p>
        </p:txBody>
      </p:sp>
    </p:spTree>
    <p:extLst>
      <p:ext uri="{BB962C8B-B14F-4D97-AF65-F5344CB8AC3E}">
        <p14:creationId xmlns:p14="http://schemas.microsoft.com/office/powerpoint/2010/main" val="40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F7B8-73F8-D663-F52D-4909D87E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19" y="2916074"/>
            <a:ext cx="8112162" cy="102585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Foundational Budget Information</a:t>
            </a:r>
          </a:p>
        </p:txBody>
      </p:sp>
    </p:spTree>
    <p:extLst>
      <p:ext uri="{BB962C8B-B14F-4D97-AF65-F5344CB8AC3E}">
        <p14:creationId xmlns:p14="http://schemas.microsoft.com/office/powerpoint/2010/main" val="60840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8353F-D695-9D7F-6BAF-650A0171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43D7-F63E-C0CC-6B55-15963F29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817" y="2768741"/>
            <a:ext cx="9476366" cy="15406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Does finance allocate too little of our university budget to Academic Affairs?</a:t>
            </a:r>
          </a:p>
        </p:txBody>
      </p:sp>
    </p:spTree>
    <p:extLst>
      <p:ext uri="{BB962C8B-B14F-4D97-AF65-F5344CB8AC3E}">
        <p14:creationId xmlns:p14="http://schemas.microsoft.com/office/powerpoint/2010/main" val="29867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AE87-3721-9B72-828C-87F9206DE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06FF50-9845-40E7-BA2B-E7A2111373F6}"/>
              </a:ext>
            </a:extLst>
          </p:cNvPr>
          <p:cNvSpPr txBox="1"/>
          <p:nvPr/>
        </p:nvSpPr>
        <p:spPr>
          <a:xfrm>
            <a:off x="1493968" y="1040855"/>
            <a:ext cx="646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Instruction and Academic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percent of Total University Expenses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F3ED27-A473-9090-D051-FE76FE668D4A}"/>
              </a:ext>
            </a:extLst>
          </p:cNvPr>
          <p:cNvSpPr txBox="1"/>
          <p:nvPr/>
        </p:nvSpPr>
        <p:spPr>
          <a:xfrm>
            <a:off x="10267573" y="1641203"/>
            <a:ext cx="93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Top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75E36-45D9-D62F-00AF-74192D257101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IPEDS Finance 2021-2023 (most recent 3 years)</a:t>
            </a:r>
          </a:p>
        </p:txBody>
      </p:sp>
      <p:pic>
        <p:nvPicPr>
          <p:cNvPr id="7" name="Picture 6" descr="A list of the top 15 universities’ spending by percentage of total expenses toward instruction and academic support. Texas Woman’s University is fourth with 54%">
            <a:extLst>
              <a:ext uri="{FF2B5EF4-FFF2-40B4-BE49-F238E27FC236}">
                <a16:creationId xmlns:a16="http://schemas.microsoft.com/office/drawing/2014/main" id="{5C61B2F5-D2EC-833B-EC25-01E96505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6" y="2091440"/>
            <a:ext cx="2941320" cy="2758440"/>
          </a:xfrm>
          <a:prstGeom prst="rect">
            <a:avLst/>
          </a:prstGeom>
        </p:spPr>
      </p:pic>
      <p:pic>
        <p:nvPicPr>
          <p:cNvPr id="11" name="Picture 10" descr="State Average 40.3%">
            <a:extLst>
              <a:ext uri="{FF2B5EF4-FFF2-40B4-BE49-F238E27FC236}">
                <a16:creationId xmlns:a16="http://schemas.microsoft.com/office/drawing/2014/main" id="{E45131E6-96ED-B1D6-414E-BE1D4D75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76" y="4944368"/>
            <a:ext cx="2941320" cy="198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76169A-F478-4B09-35B0-E445EA75C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504" y="1826264"/>
            <a:ext cx="6023370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DF87A-8BB7-DF86-D368-5EBD40AC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9B0948-4E0B-B1EA-81AD-7A716724B44E}"/>
              </a:ext>
            </a:extLst>
          </p:cNvPr>
          <p:cNvSpPr txBox="1"/>
          <p:nvPr/>
        </p:nvSpPr>
        <p:spPr>
          <a:xfrm>
            <a:off x="1493968" y="1040855"/>
            <a:ext cx="646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percent of Total University Expenses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062A0-3596-E163-3F10-7543803280D9}"/>
              </a:ext>
            </a:extLst>
          </p:cNvPr>
          <p:cNvSpPr txBox="1"/>
          <p:nvPr/>
        </p:nvSpPr>
        <p:spPr>
          <a:xfrm>
            <a:off x="10267573" y="1641203"/>
            <a:ext cx="93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Top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8224A-F2F0-42EC-F6E5-E2F99A065ADE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IPEDS Finance 2021-2023 (most recent 3 years)</a:t>
            </a:r>
          </a:p>
        </p:txBody>
      </p:sp>
      <p:pic>
        <p:nvPicPr>
          <p:cNvPr id="5" name="Picture 4" descr="A list of the top 15 universities’ spending by percentage of total expenses toward instruction. Texas Woman’s University is second with 39.4%">
            <a:extLst>
              <a:ext uri="{FF2B5EF4-FFF2-40B4-BE49-F238E27FC236}">
                <a16:creationId xmlns:a16="http://schemas.microsoft.com/office/drawing/2014/main" id="{077FB1BF-905B-2D7C-53E5-3A213995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6" y="2091440"/>
            <a:ext cx="2941320" cy="2758440"/>
          </a:xfrm>
          <a:prstGeom prst="rect">
            <a:avLst/>
          </a:prstGeom>
        </p:spPr>
      </p:pic>
      <p:pic>
        <p:nvPicPr>
          <p:cNvPr id="10" name="Picture 9" descr="State average 28.6%">
            <a:extLst>
              <a:ext uri="{FF2B5EF4-FFF2-40B4-BE49-F238E27FC236}">
                <a16:creationId xmlns:a16="http://schemas.microsoft.com/office/drawing/2014/main" id="{E8EC9E0C-1302-E9B5-7341-A5DC8C88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76" y="4944368"/>
            <a:ext cx="2941320" cy="19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0B3E56-1CDD-D082-38A9-574319D77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048" y="1826264"/>
            <a:ext cx="5919729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F4053-EC42-5C8F-98A3-2DDAF51B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8B43C-D0EA-AF92-B605-4D9C8F544129}"/>
              </a:ext>
            </a:extLst>
          </p:cNvPr>
          <p:cNvSpPr txBox="1"/>
          <p:nvPr/>
        </p:nvSpPr>
        <p:spPr>
          <a:xfrm>
            <a:off x="1493968" y="1040855"/>
            <a:ext cx="646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Instruction:  Salaries and Wages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percent of Total University Expenses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1A36E-4B6F-263B-6789-32521D329CFD}"/>
              </a:ext>
            </a:extLst>
          </p:cNvPr>
          <p:cNvSpPr txBox="1"/>
          <p:nvPr/>
        </p:nvSpPr>
        <p:spPr>
          <a:xfrm>
            <a:off x="10267573" y="1641203"/>
            <a:ext cx="93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Top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E2D87-1E9A-D000-620C-B95393C6F57A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IPEDS Finance 2021-2023 (most recent 3 years)</a:t>
            </a:r>
          </a:p>
        </p:txBody>
      </p:sp>
      <p:pic>
        <p:nvPicPr>
          <p:cNvPr id="3" name="Picture 2" descr="A list of the top 15 universities’ spending by percentage of total expenses toward salaries and wages. Texas Woman’s University is first with 22.1%">
            <a:extLst>
              <a:ext uri="{FF2B5EF4-FFF2-40B4-BE49-F238E27FC236}">
                <a16:creationId xmlns:a16="http://schemas.microsoft.com/office/drawing/2014/main" id="{3DB04B9D-75A3-41C7-EF89-2CA0345F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6" y="2091440"/>
            <a:ext cx="2941320" cy="2758440"/>
          </a:xfrm>
          <a:prstGeom prst="rect">
            <a:avLst/>
          </a:prstGeom>
        </p:spPr>
      </p:pic>
      <p:pic>
        <p:nvPicPr>
          <p:cNvPr id="10" name="Picture 9" descr="State average 16.2%">
            <a:extLst>
              <a:ext uri="{FF2B5EF4-FFF2-40B4-BE49-F238E27FC236}">
                <a16:creationId xmlns:a16="http://schemas.microsoft.com/office/drawing/2014/main" id="{5A1EF572-F77A-ED4B-28FE-DE103E2D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76" y="4944368"/>
            <a:ext cx="2941320" cy="19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660BCB-4E44-5E0E-8DB1-1F43BD540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048" y="1826264"/>
            <a:ext cx="587095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F091-96C8-7254-15A5-3B264273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177" y="1772471"/>
            <a:ext cx="9901645" cy="259266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  <a:cs typeface="Arial" panose="020B0604020202020204" pitchFamily="34" charset="0"/>
              </a:rPr>
              <a:t>If Academic Affairs represents a large share of the university budget, why don’t we see stronger salary growth?</a:t>
            </a:r>
          </a:p>
        </p:txBody>
      </p:sp>
    </p:spTree>
    <p:extLst>
      <p:ext uri="{BB962C8B-B14F-4D97-AF65-F5344CB8AC3E}">
        <p14:creationId xmlns:p14="http://schemas.microsoft.com/office/powerpoint/2010/main" val="3257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1917-EFA6-BD2D-6A92-B30A5638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Key points re: faculty salaries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8756D-78D4-7109-8D81-98529CD33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Largely paid with formula funding (“10 money”)</a:t>
            </a:r>
          </a:p>
          <a:p>
            <a:r>
              <a:rPr lang="en-US" dirty="0"/>
              <a:t>Based on SCH generation</a:t>
            </a:r>
          </a:p>
          <a:p>
            <a:r>
              <a:rPr lang="en-US" dirty="0"/>
              <a:t>Formula funding calculations:</a:t>
            </a:r>
          </a:p>
          <a:p>
            <a:pPr marL="457200" lvl="1" indent="0">
              <a:buNone/>
            </a:pPr>
            <a:r>
              <a:rPr lang="en-US" b="1" dirty="0"/>
              <a:t># of students enrolled </a:t>
            </a:r>
            <a:r>
              <a:rPr lang="en-US" dirty="0"/>
              <a:t>X </a:t>
            </a:r>
            <a:r>
              <a:rPr lang="en-US" b="1" dirty="0"/>
              <a:t>number of credits </a:t>
            </a:r>
            <a:r>
              <a:rPr lang="en-US" dirty="0"/>
              <a:t>X </a:t>
            </a:r>
            <a:r>
              <a:rPr lang="en-US" b="1" dirty="0"/>
              <a:t>multiplier provided by the state</a:t>
            </a:r>
          </a:p>
          <a:p>
            <a:r>
              <a:rPr lang="en-US" dirty="0"/>
              <a:t>Both course level and disciplinary area influence the size of the multiplier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0DBB-0757-9863-8CF6-B2636F98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 of THECB Fiscal 2024 Funding Matrix">
            <a:extLst>
              <a:ext uri="{FF2B5EF4-FFF2-40B4-BE49-F238E27FC236}">
                <a16:creationId xmlns:a16="http://schemas.microsoft.com/office/drawing/2014/main" id="{4BBCBE02-0905-F9C3-EA64-615EAB80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42" y="1274322"/>
            <a:ext cx="61498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6384-7476-FBC5-3409-2E587C803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0614D-5D76-447A-BF48-DB9DB3C7E280}"/>
              </a:ext>
            </a:extLst>
          </p:cNvPr>
          <p:cNvSpPr txBox="1"/>
          <p:nvPr/>
        </p:nvSpPr>
        <p:spPr>
          <a:xfrm>
            <a:off x="525292" y="5943600"/>
            <a:ext cx="723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Sources:  IPEDS 2021-2023 (most recent 3 years) and THECB Expenditure Study FY2024 </a:t>
            </a:r>
          </a:p>
        </p:txBody>
      </p:sp>
      <p:pic>
        <p:nvPicPr>
          <p:cNvPr id="7" name="Picture 6" descr="Semester Credit Hours per capita Instructional Staff bar graph">
            <a:extLst>
              <a:ext uri="{FF2B5EF4-FFF2-40B4-BE49-F238E27FC236}">
                <a16:creationId xmlns:a16="http://schemas.microsoft.com/office/drawing/2014/main" id="{D0EBAC0B-19B9-A038-AC46-95FC210F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33" y="1750060"/>
            <a:ext cx="392836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1F387-A22B-6A09-8D77-1BC6F8B69C26}"/>
              </a:ext>
            </a:extLst>
          </p:cNvPr>
          <p:cNvSpPr txBox="1"/>
          <p:nvPr/>
        </p:nvSpPr>
        <p:spPr>
          <a:xfrm>
            <a:off x="4434579" y="5029200"/>
            <a:ext cx="339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Part</a:t>
            </a:r>
            <a:r>
              <a:rPr lang="en-US" sz="1600" dirty="0">
                <a:solidFill>
                  <a:prstClr val="black"/>
                </a:solidFill>
                <a:latin typeface="Impact" panose="020B0806030902050204" pitchFamily="34" charset="0"/>
              </a:rPr>
              <a:t>-time as % of Total Ins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6A416-98AC-3EA6-24C9-FD280122F060}"/>
              </a:ext>
            </a:extLst>
          </p:cNvPr>
          <p:cNvSpPr txBox="1"/>
          <p:nvPr/>
        </p:nvSpPr>
        <p:spPr>
          <a:xfrm>
            <a:off x="3837334" y="1029474"/>
            <a:ext cx="44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Semester Credit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 Capita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6AFE5-8F0C-C5FE-237F-F99D3E255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89837-6AA9-A13C-6199-0B79ECE69822}"/>
              </a:ext>
            </a:extLst>
          </p:cNvPr>
          <p:cNvSpPr txBox="1"/>
          <p:nvPr/>
        </p:nvSpPr>
        <p:spPr>
          <a:xfrm>
            <a:off x="525293" y="5943600"/>
            <a:ext cx="603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Sources:  IPEDS Finance and Staff 2021-2023 (most recent 3 years)</a:t>
            </a:r>
          </a:p>
        </p:txBody>
      </p:sp>
      <p:pic>
        <p:nvPicPr>
          <p:cNvPr id="8" name="Picture 7" descr="Instructional Staff per $MM salaries and wages bar graph">
            <a:extLst>
              <a:ext uri="{FF2B5EF4-FFF2-40B4-BE49-F238E27FC236}">
                <a16:creationId xmlns:a16="http://schemas.microsoft.com/office/drawing/2014/main" id="{5B835A03-1A6C-0AC7-D3FC-834F5EEB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12" y="1737360"/>
            <a:ext cx="3928360" cy="3200400"/>
          </a:xfrm>
          <a:prstGeom prst="rect">
            <a:avLst/>
          </a:prstGeom>
        </p:spPr>
      </p:pic>
      <p:pic>
        <p:nvPicPr>
          <p:cNvPr id="9" name="Picture 8" descr="Salaris and wages per capita instructional staff bar graph">
            <a:extLst>
              <a:ext uri="{FF2B5EF4-FFF2-40B4-BE49-F238E27FC236}">
                <a16:creationId xmlns:a16="http://schemas.microsoft.com/office/drawing/2014/main" id="{5FD92576-332F-486C-0578-E54E2842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08" y="1737360"/>
            <a:ext cx="3936427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2F058D-2186-109F-43D7-0138E00628F2}"/>
              </a:ext>
            </a:extLst>
          </p:cNvPr>
          <p:cNvSpPr txBox="1"/>
          <p:nvPr/>
        </p:nvSpPr>
        <p:spPr>
          <a:xfrm>
            <a:off x="2216667" y="5028461"/>
            <a:ext cx="339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Part</a:t>
            </a:r>
            <a:r>
              <a:rPr lang="en-US" sz="1600" dirty="0">
                <a:solidFill>
                  <a:prstClr val="black"/>
                </a:solidFill>
                <a:latin typeface="Impact" panose="020B0806030902050204" pitchFamily="34" charset="0"/>
              </a:rPr>
              <a:t>-time as % of Total </a:t>
            </a:r>
            <a:r>
              <a:rPr lang="en-US" sz="1600" dirty="0" err="1">
                <a:solidFill>
                  <a:prstClr val="black"/>
                </a:solidFill>
                <a:latin typeface="Impact" panose="020B0806030902050204" pitchFamily="34" charset="0"/>
              </a:rPr>
              <a:t>Instr</a:t>
            </a:r>
            <a:r>
              <a:rPr lang="en-US" sz="1600" dirty="0">
                <a:solidFill>
                  <a:prstClr val="black"/>
                </a:solidFill>
                <a:latin typeface="Impact" panose="020B0806030902050204" pitchFamily="34" charset="0"/>
              </a:rPr>
              <a:t>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B3791-20EA-4238-7A80-DD64C30306C1}"/>
              </a:ext>
            </a:extLst>
          </p:cNvPr>
          <p:cNvSpPr txBox="1"/>
          <p:nvPr/>
        </p:nvSpPr>
        <p:spPr>
          <a:xfrm>
            <a:off x="7009164" y="5028461"/>
            <a:ext cx="339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Part</a:t>
            </a:r>
            <a:r>
              <a:rPr lang="en-US" sz="1600" dirty="0">
                <a:solidFill>
                  <a:prstClr val="black"/>
                </a:solidFill>
                <a:latin typeface="Impact" panose="020B0806030902050204" pitchFamily="34" charset="0"/>
              </a:rPr>
              <a:t>-time as % of Total </a:t>
            </a:r>
            <a:r>
              <a:rPr lang="en-US" sz="1600" dirty="0" err="1">
                <a:solidFill>
                  <a:prstClr val="black"/>
                </a:solidFill>
                <a:latin typeface="Impact" panose="020B0806030902050204" pitchFamily="34" charset="0"/>
              </a:rPr>
              <a:t>Instr</a:t>
            </a:r>
            <a:r>
              <a:rPr lang="en-US" sz="1600" dirty="0">
                <a:solidFill>
                  <a:prstClr val="black"/>
                </a:solidFill>
                <a:latin typeface="Impact" panose="020B0806030902050204" pitchFamily="34" charset="0"/>
              </a:rPr>
              <a:t>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D2750-676C-4EFC-0089-B7D41F606D7B}"/>
              </a:ext>
            </a:extLst>
          </p:cNvPr>
          <p:cNvSpPr txBox="1"/>
          <p:nvPr/>
        </p:nvSpPr>
        <p:spPr>
          <a:xfrm>
            <a:off x="1611101" y="1042416"/>
            <a:ext cx="44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Instructional Staff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 $MM Salaries and Wages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443E0-C07B-DA38-A81A-6F2AE75B1E38}"/>
              </a:ext>
            </a:extLst>
          </p:cNvPr>
          <p:cNvSpPr txBox="1"/>
          <p:nvPr/>
        </p:nvSpPr>
        <p:spPr>
          <a:xfrm>
            <a:off x="6366532" y="1029474"/>
            <a:ext cx="44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Salaries and Wages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 Capita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14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The path to competitive salaries for faculty and staff</a:t>
            </a:r>
          </a:p>
          <a:p>
            <a:r>
              <a:rPr lang="en-US" sz="3733" dirty="0"/>
              <a:t>Review of TWU’s current fiscal situation</a:t>
            </a:r>
          </a:p>
          <a:p>
            <a:r>
              <a:rPr lang="en-US" sz="3733" dirty="0"/>
              <a:t>Semester credit hours (SCH), formula funding and revenue generation</a:t>
            </a:r>
          </a:p>
          <a:p>
            <a:r>
              <a:rPr lang="en-US" sz="3733" dirty="0">
                <a:solidFill>
                  <a:srgbClr val="85092A"/>
                </a:solidFill>
              </a:rPr>
              <a:t>Choices</a:t>
            </a:r>
            <a:r>
              <a:rPr lang="en-US" sz="3733" dirty="0"/>
              <a:t> for greater operational efficiency</a:t>
            </a:r>
          </a:p>
          <a:p>
            <a:r>
              <a:rPr lang="en-US" sz="3733" dirty="0"/>
              <a:t>Reducing our adjunct expenditures</a:t>
            </a:r>
          </a:p>
          <a:p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7947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3BF2D-4FC3-9D5A-F0EF-0472EFB3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57019-A2C2-C2F3-D081-7DA79E23F423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IRDM</a:t>
            </a:r>
          </a:p>
        </p:txBody>
      </p:sp>
      <p:pic>
        <p:nvPicPr>
          <p:cNvPr id="6" name="Picture 5" descr="A scatter chart for the salary coverage formula funding minus salary">
            <a:extLst>
              <a:ext uri="{FF2B5EF4-FFF2-40B4-BE49-F238E27FC236}">
                <a16:creationId xmlns:a16="http://schemas.microsoft.com/office/drawing/2014/main" id="{43E08DC2-F185-08F1-EF39-82199351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2" y="1487255"/>
            <a:ext cx="5486876" cy="388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E24F7-9D1B-B67C-60E9-040DE31DA306}"/>
              </a:ext>
            </a:extLst>
          </p:cNvPr>
          <p:cNvSpPr txBox="1"/>
          <p:nvPr/>
        </p:nvSpPr>
        <p:spPr>
          <a:xfrm rot="16200000">
            <a:off x="385134" y="3082013"/>
            <a:ext cx="44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Salary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formula funding minus salary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80089-3C4E-55C7-1003-A2D8CBA98309}"/>
              </a:ext>
            </a:extLst>
          </p:cNvPr>
          <p:cNvSpPr txBox="1"/>
          <p:nvPr/>
        </p:nvSpPr>
        <p:spPr>
          <a:xfrm>
            <a:off x="8579798" y="3358134"/>
            <a:ext cx="115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Impact" panose="020B0806030902050204" pitchFamily="34" charset="0"/>
              </a:rPr>
              <a:t>SCHs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1BB42-F636-A349-17B5-5CB68433D047}"/>
              </a:ext>
            </a:extLst>
          </p:cNvPr>
          <p:cNvSpPr txBox="1"/>
          <p:nvPr/>
        </p:nvSpPr>
        <p:spPr>
          <a:xfrm>
            <a:off x="5350216" y="1185122"/>
            <a:ext cx="334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Tenured and Tenure Track Faculty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CBB93-7C0F-288B-68ED-E28AD5E6A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242A11-4DBF-D200-CC18-056844679AB3}"/>
              </a:ext>
            </a:extLst>
          </p:cNvPr>
          <p:cNvSpPr txBox="1"/>
          <p:nvPr/>
        </p:nvSpPr>
        <p:spPr>
          <a:xfrm>
            <a:off x="3720602" y="1029474"/>
            <a:ext cx="490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SCH per Credit Hour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Faculty Type AY24-25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58F92-7461-2947-4F24-3897AD8091C9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IRDM</a:t>
            </a:r>
          </a:p>
        </p:txBody>
      </p:sp>
      <p:pic>
        <p:nvPicPr>
          <p:cNvPr id="2" name="Picture 1" descr="Bar graph for SCH per credit hour by faculty type, AY24 - 25">
            <a:extLst>
              <a:ext uri="{FF2B5EF4-FFF2-40B4-BE49-F238E27FC236}">
                <a16:creationId xmlns:a16="http://schemas.microsoft.com/office/drawing/2014/main" id="{AE8145D4-F551-DACC-74F2-AF10B720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53" y="1788136"/>
            <a:ext cx="457849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FA6DD-34E7-4802-AD74-878A0C27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F9151-021A-3AA9-A82D-50F6735754A8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IRDM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CF240-8FE7-3AA9-0690-D9871D21AF3B}"/>
              </a:ext>
            </a:extLst>
          </p:cNvPr>
          <p:cNvSpPr txBox="1"/>
          <p:nvPr/>
        </p:nvSpPr>
        <p:spPr>
          <a:xfrm rot="16200000">
            <a:off x="277040" y="3245629"/>
            <a:ext cx="448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Impact" panose="020B0806030902050204" pitchFamily="34" charset="0"/>
              </a:rPr>
              <a:t>Number of Faculty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D30449-4914-D830-5415-30D03341EB4A}"/>
              </a:ext>
            </a:extLst>
          </p:cNvPr>
          <p:cNvSpPr txBox="1"/>
          <p:nvPr/>
        </p:nvSpPr>
        <p:spPr>
          <a:xfrm>
            <a:off x="3720602" y="1029474"/>
            <a:ext cx="490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Course Credit Hour 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Tenured and Tenure-Track faculty member AY24-25</a:t>
            </a:r>
          </a:p>
        </p:txBody>
      </p:sp>
      <p:pic>
        <p:nvPicPr>
          <p:cNvPr id="4" name="Picture 3" descr="Bar graph for course credit hour load per tenured and tenure-track faculty member AY&amp;24 - 25">
            <a:extLst>
              <a:ext uri="{FF2B5EF4-FFF2-40B4-BE49-F238E27FC236}">
                <a16:creationId xmlns:a16="http://schemas.microsoft.com/office/drawing/2014/main" id="{FA96307C-28DA-C8BC-1B76-A81B7DDF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2" y="1856232"/>
            <a:ext cx="5486876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AD95D9-1A20-0B59-3D07-C9A8EFF9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94" y="18818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Potential Contribution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6276B0-CB7C-154A-3DA9-0E91747E0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687" y="2653964"/>
            <a:ext cx="4605169" cy="226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Raising minimum course enrollment expectations</a:t>
            </a:r>
            <a:endParaRPr lang="en-US" sz="3600" dirty="0"/>
          </a:p>
        </p:txBody>
      </p:sp>
      <p:pic>
        <p:nvPicPr>
          <p:cNvPr id="8" name="Content Placeholder 7" descr="A plate of food with grapes and a knife">
            <a:extLst>
              <a:ext uri="{FF2B5EF4-FFF2-40B4-BE49-F238E27FC236}">
                <a16:creationId xmlns:a16="http://schemas.microsoft.com/office/drawing/2014/main" id="{8D227C43-FF18-10DB-49F4-4490AE1340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1513744"/>
            <a:ext cx="4468906" cy="50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CAC42-BCCB-9D33-1654-F6C4E160E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2B2963-8086-AC4B-A475-5B0D7022325C}"/>
              </a:ext>
            </a:extLst>
          </p:cNvPr>
          <p:cNvSpPr txBox="1"/>
          <p:nvPr/>
        </p:nvSpPr>
        <p:spPr>
          <a:xfrm>
            <a:off x="860897" y="5860915"/>
            <a:ext cx="660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110004020202020204"/>
              </a:rPr>
              <a:t>3 credit hour UG courses with LEC1 | NET1 | WEB1 | HYB1 | MIX1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00A98-6E4B-B260-5CF8-C4F3BB36C65F}"/>
              </a:ext>
            </a:extLst>
          </p:cNvPr>
          <p:cNvSpPr txBox="1"/>
          <p:nvPr/>
        </p:nvSpPr>
        <p:spPr>
          <a:xfrm>
            <a:off x="3352562" y="1088282"/>
            <a:ext cx="44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CC80A-5248-CAD5-E223-9419A160CFBD}"/>
              </a:ext>
            </a:extLst>
          </p:cNvPr>
          <p:cNvSpPr txBox="1"/>
          <p:nvPr/>
        </p:nvSpPr>
        <p:spPr>
          <a:xfrm>
            <a:off x="8417673" y="1088282"/>
            <a:ext cx="44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pic>
        <p:nvPicPr>
          <p:cNvPr id="3" name="Picture 2" descr="Bar graph for number of sections, covering AY16, AY21, AY22, AY23, AY24, and AY25">
            <a:extLst>
              <a:ext uri="{FF2B5EF4-FFF2-40B4-BE49-F238E27FC236}">
                <a16:creationId xmlns:a16="http://schemas.microsoft.com/office/drawing/2014/main" id="{F0962830-28E9-41C2-CDF4-4D13D8CA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1487257"/>
            <a:ext cx="5486876" cy="3883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6F3875-DEA9-D039-97EF-2DB0FB031430}"/>
              </a:ext>
            </a:extLst>
          </p:cNvPr>
          <p:cNvSpPr txBox="1"/>
          <p:nvPr/>
        </p:nvSpPr>
        <p:spPr>
          <a:xfrm rot="16200000">
            <a:off x="1470310" y="3033851"/>
            <a:ext cx="20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Number of sections</a:t>
            </a:r>
          </a:p>
        </p:txBody>
      </p:sp>
    </p:spTree>
    <p:extLst>
      <p:ext uri="{BB962C8B-B14F-4D97-AF65-F5344CB8AC3E}">
        <p14:creationId xmlns:p14="http://schemas.microsoft.com/office/powerpoint/2010/main" val="42456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8F80F-8B70-37B4-587F-C841EC5C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r graph for number of sections and section enrollment">
            <a:extLst>
              <a:ext uri="{FF2B5EF4-FFF2-40B4-BE49-F238E27FC236}">
                <a16:creationId xmlns:a16="http://schemas.microsoft.com/office/drawing/2014/main" id="{78722ABD-2819-7BD6-221B-9615F84B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1490473"/>
            <a:ext cx="5486876" cy="3700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8CA96-CE2B-9DC8-15A7-B74F5DE46CE9}"/>
              </a:ext>
            </a:extLst>
          </p:cNvPr>
          <p:cNvSpPr txBox="1"/>
          <p:nvPr/>
        </p:nvSpPr>
        <p:spPr>
          <a:xfrm>
            <a:off x="860897" y="5860916"/>
            <a:ext cx="9829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5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credit hour </a:t>
            </a:r>
            <a:r>
              <a:rPr lang="en-US" sz="1500" b="1" i="1" dirty="0">
                <a:solidFill>
                  <a:srgbClr val="CA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AY25</a:t>
            </a:r>
            <a:r>
              <a:rPr lang="en-US" sz="15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UG courses with LEC1 | NET1 | WEB1 | HYB1 | MIX1 methods:  Tenured and Tenure Track faculty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456F6-326F-3652-A668-59210E4C6B41}"/>
              </a:ext>
            </a:extLst>
          </p:cNvPr>
          <p:cNvSpPr txBox="1"/>
          <p:nvPr/>
        </p:nvSpPr>
        <p:spPr>
          <a:xfrm>
            <a:off x="3044758" y="844142"/>
            <a:ext cx="40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solidFill>
                  <a:srgbClr val="156082"/>
                </a:solidFill>
                <a:latin typeface="Arial Narrow" panose="020B0606020202030204" pitchFamily="34" charset="0"/>
              </a:rPr>
              <a:t>best opportunity</a:t>
            </a:r>
          </a:p>
          <a:p>
            <a:pPr algn="ctr" defTabSz="914377"/>
            <a:r>
              <a:rPr lang="en-US" dirty="0">
                <a:solidFill>
                  <a:srgbClr val="156082"/>
                </a:solidFill>
                <a:latin typeface="Arial Narrow" panose="020B0606020202030204" pitchFamily="34" charset="0"/>
              </a:rPr>
              <a:t>for cost savings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275368-160C-202E-6B6C-12CE29342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8112" y="1313233"/>
            <a:ext cx="1117936" cy="1128411"/>
          </a:xfrm>
          <a:custGeom>
            <a:avLst/>
            <a:gdLst>
              <a:gd name="connsiteX0" fmla="*/ 817124 w 1224943"/>
              <a:gd name="connsiteY0" fmla="*/ 0 h 953310"/>
              <a:gd name="connsiteX1" fmla="*/ 1186775 w 1224943"/>
              <a:gd name="connsiteY1" fmla="*/ 369651 h 953310"/>
              <a:gd name="connsiteX2" fmla="*/ 0 w 1224943"/>
              <a:gd name="connsiteY2" fmla="*/ 953310 h 9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943" h="953310">
                <a:moveTo>
                  <a:pt x="817124" y="0"/>
                </a:moveTo>
                <a:cubicBezTo>
                  <a:pt x="1070043" y="105383"/>
                  <a:pt x="1322962" y="210766"/>
                  <a:pt x="1186775" y="369651"/>
                </a:cubicBezTo>
                <a:cubicBezTo>
                  <a:pt x="1050588" y="528536"/>
                  <a:pt x="188068" y="847927"/>
                  <a:pt x="0" y="95331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055A9-9A96-4475-F7C2-8026A8E4C911}"/>
              </a:ext>
            </a:extLst>
          </p:cNvPr>
          <p:cNvSpPr txBox="1"/>
          <p:nvPr/>
        </p:nvSpPr>
        <p:spPr>
          <a:xfrm>
            <a:off x="5197356" y="5308074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Impact" panose="020B0806030902050204" pitchFamily="34" charset="0"/>
              </a:rPr>
              <a:t>Section enrollment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55606-7DE2-D904-C6C2-D6B4AB389027}"/>
              </a:ext>
            </a:extLst>
          </p:cNvPr>
          <p:cNvSpPr txBox="1"/>
          <p:nvPr/>
        </p:nvSpPr>
        <p:spPr>
          <a:xfrm rot="16200000">
            <a:off x="1470310" y="3033851"/>
            <a:ext cx="20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Number of sections</a:t>
            </a:r>
          </a:p>
        </p:txBody>
      </p:sp>
    </p:spTree>
    <p:extLst>
      <p:ext uri="{BB962C8B-B14F-4D97-AF65-F5344CB8AC3E}">
        <p14:creationId xmlns:p14="http://schemas.microsoft.com/office/powerpoint/2010/main" val="8133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DEB0E-141C-72F8-188B-6A3458ED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1E58E3-C2F3-3906-9C8F-0E2DDDEF5D0A}"/>
              </a:ext>
            </a:extLst>
          </p:cNvPr>
          <p:cNvSpPr txBox="1"/>
          <p:nvPr/>
        </p:nvSpPr>
        <p:spPr>
          <a:xfrm>
            <a:off x="860897" y="5860915"/>
            <a:ext cx="7122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Aptos" panose="02110004020202020204"/>
              </a:rPr>
              <a:t>3 credit hour MAS courses with LEC1 | NET1 | WEB1 | HYB1 | MIX1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C1EEF-AD93-F5A3-6BF3-A8428757761C}"/>
              </a:ext>
            </a:extLst>
          </p:cNvPr>
          <p:cNvSpPr txBox="1"/>
          <p:nvPr/>
        </p:nvSpPr>
        <p:spPr>
          <a:xfrm>
            <a:off x="3352562" y="1088282"/>
            <a:ext cx="44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1FDDD-E16A-511E-6E48-8A674E6AC263}"/>
              </a:ext>
            </a:extLst>
          </p:cNvPr>
          <p:cNvSpPr txBox="1"/>
          <p:nvPr/>
        </p:nvSpPr>
        <p:spPr>
          <a:xfrm>
            <a:off x="8417673" y="1088282"/>
            <a:ext cx="44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pic>
        <p:nvPicPr>
          <p:cNvPr id="3" name="Picture 2" descr="Number of sections bar graph">
            <a:extLst>
              <a:ext uri="{FF2B5EF4-FFF2-40B4-BE49-F238E27FC236}">
                <a16:creationId xmlns:a16="http://schemas.microsoft.com/office/drawing/2014/main" id="{61876B47-A444-7278-9D1E-44694522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1487257"/>
            <a:ext cx="5486876" cy="3883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C220D-C35E-D1C7-EF69-8B5B1CD2FE3F}"/>
              </a:ext>
            </a:extLst>
          </p:cNvPr>
          <p:cNvSpPr txBox="1"/>
          <p:nvPr/>
        </p:nvSpPr>
        <p:spPr>
          <a:xfrm>
            <a:off x="8980251" y="2290525"/>
            <a:ext cx="2644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the number of &lt; 12 sections reached a 10-year high of 208 in AY25, topping the 204 in AY24.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99DEC-74DC-2B62-9A66-D09211AA9F29}"/>
              </a:ext>
            </a:extLst>
          </p:cNvPr>
          <p:cNvSpPr txBox="1"/>
          <p:nvPr/>
        </p:nvSpPr>
        <p:spPr>
          <a:xfrm rot="16200000">
            <a:off x="1470310" y="3033851"/>
            <a:ext cx="20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Number of sections</a:t>
            </a:r>
          </a:p>
        </p:txBody>
      </p:sp>
    </p:spTree>
    <p:extLst>
      <p:ext uri="{BB962C8B-B14F-4D97-AF65-F5344CB8AC3E}">
        <p14:creationId xmlns:p14="http://schemas.microsoft.com/office/powerpoint/2010/main" val="30441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A74B0-D7F2-1189-E768-11BA4F8D6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B5148A-4B91-19CC-B00B-B8E874269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3842" y="5481099"/>
            <a:ext cx="1227383" cy="77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B0767-148A-DDD7-3B61-317EC10B2215}"/>
              </a:ext>
            </a:extLst>
          </p:cNvPr>
          <p:cNvSpPr txBox="1"/>
          <p:nvPr/>
        </p:nvSpPr>
        <p:spPr>
          <a:xfrm>
            <a:off x="978421" y="2670049"/>
            <a:ext cx="242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additionally, if 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CD873-9053-AA9A-259D-13E3E31D3348}"/>
              </a:ext>
            </a:extLst>
          </p:cNvPr>
          <p:cNvSpPr txBox="1"/>
          <p:nvPr/>
        </p:nvSpPr>
        <p:spPr>
          <a:xfrm>
            <a:off x="967904" y="3163001"/>
            <a:ext cx="8489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reduced | eliminated  adjunct taught AY MAS courses with enroll &lt; 12</a:t>
            </a:r>
          </a:p>
          <a:p>
            <a:pPr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reduced | eliminated  TTT taught Summer UG courses with enroll &lt; 18</a:t>
            </a:r>
          </a:p>
          <a:p>
            <a:pPr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reduced | eliminated  TTT taught Summer UG courses taught only in summer</a:t>
            </a:r>
          </a:p>
          <a:p>
            <a:pPr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reduced | eliminated  TTT taught Summer UG courses also taught once in AY</a:t>
            </a:r>
          </a:p>
          <a:p>
            <a:pPr defTabSz="914377">
              <a:spcAft>
                <a:spcPts val="900"/>
              </a:spcAft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F8CD3E-6678-A132-E384-16DDA9BDEA92}"/>
              </a:ext>
            </a:extLst>
          </p:cNvPr>
          <p:cNvSpPr txBox="1"/>
          <p:nvPr/>
        </p:nvSpPr>
        <p:spPr>
          <a:xfrm>
            <a:off x="9375845" y="3163001"/>
            <a:ext cx="188230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$165k</a:t>
            </a:r>
          </a:p>
          <a:p>
            <a:pPr algn="ctr"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$227k</a:t>
            </a:r>
          </a:p>
          <a:p>
            <a:pPr algn="ctr"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$261k</a:t>
            </a:r>
          </a:p>
          <a:p>
            <a:pPr algn="ctr" defTabSz="914377">
              <a:spcAft>
                <a:spcPts val="900"/>
              </a:spcAft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$272k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5C55-1325-38E9-ED3D-99646903DEFA}"/>
              </a:ext>
            </a:extLst>
          </p:cNvPr>
          <p:cNvSpPr txBox="1"/>
          <p:nvPr/>
        </p:nvSpPr>
        <p:spPr>
          <a:xfrm>
            <a:off x="8713555" y="5134837"/>
            <a:ext cx="320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$1,825,000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F9B5A-858B-43BE-70B1-5D0D6E965786}"/>
              </a:ext>
            </a:extLst>
          </p:cNvPr>
          <p:cNvSpPr txBox="1"/>
          <p:nvPr/>
        </p:nvSpPr>
        <p:spPr>
          <a:xfrm>
            <a:off x="9349899" y="2098230"/>
            <a:ext cx="188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$900k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3E592-B2EF-BD85-8834-968F15041740}"/>
              </a:ext>
            </a:extLst>
          </p:cNvPr>
          <p:cNvSpPr txBox="1"/>
          <p:nvPr/>
        </p:nvSpPr>
        <p:spPr>
          <a:xfrm>
            <a:off x="9893841" y="1806398"/>
            <a:ext cx="82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371BC-B728-0D08-0748-485F216EDE46}"/>
              </a:ext>
            </a:extLst>
          </p:cNvPr>
          <p:cNvSpPr txBox="1"/>
          <p:nvPr/>
        </p:nvSpPr>
        <p:spPr>
          <a:xfrm>
            <a:off x="967904" y="2176051"/>
            <a:ext cx="848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Academic Year  </a:t>
            </a:r>
            <a:r>
              <a:rPr lang="en-US" sz="2400" dirty="0">
                <a:solidFill>
                  <a:prstClr val="white">
                    <a:lumMod val="75000"/>
                  </a:prstClr>
                </a:solidFill>
                <a:latin typeface="Impact" panose="020B0806030902050204" pitchFamily="34" charset="0"/>
              </a:rPr>
              <a:t>reduce | eliminate | replace  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low enrolled UG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514E2-3EE2-C047-F3C6-9EB1E2983EB7}"/>
              </a:ext>
            </a:extLst>
          </p:cNvPr>
          <p:cNvSpPr txBox="1"/>
          <p:nvPr/>
        </p:nvSpPr>
        <p:spPr>
          <a:xfrm>
            <a:off x="978407" y="5273334"/>
            <a:ext cx="673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we’d potentially free up an additional $900k+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BBB43-ED35-A38E-E6B1-F1032038AD40}"/>
              </a:ext>
            </a:extLst>
          </p:cNvPr>
          <p:cNvSpPr txBox="1"/>
          <p:nvPr/>
        </p:nvSpPr>
        <p:spPr>
          <a:xfrm>
            <a:off x="948449" y="1055436"/>
            <a:ext cx="9829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5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this is mainly just looking at 3 credit hour UG courses with LEC1 | NET1 | WEB1 | HYB1 | MIX1 methods</a:t>
            </a:r>
          </a:p>
        </p:txBody>
      </p:sp>
    </p:spTree>
    <p:extLst>
      <p:ext uri="{BB962C8B-B14F-4D97-AF65-F5344CB8AC3E}">
        <p14:creationId xmlns:p14="http://schemas.microsoft.com/office/powerpoint/2010/main" val="38781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2A42F-F77D-BB3A-EA19-8BC82F53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5" y="3110128"/>
            <a:ext cx="3872345" cy="63774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61148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5B5E8-00B7-9E81-73AC-4AD502151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rse numbers, Enrollment, Funding, and Salary">
            <a:extLst>
              <a:ext uri="{FF2B5EF4-FFF2-40B4-BE49-F238E27FC236}">
                <a16:creationId xmlns:a16="http://schemas.microsoft.com/office/drawing/2014/main" id="{AB9F0023-1A39-4090-B65F-FB111C15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8" b="19924"/>
          <a:stretch>
            <a:fillRect/>
          </a:stretch>
        </p:blipFill>
        <p:spPr>
          <a:xfrm>
            <a:off x="388119" y="612563"/>
            <a:ext cx="11415761" cy="5632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63524B-71D4-C710-A124-9EEE57D2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9506" y="4445540"/>
            <a:ext cx="2801566" cy="55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22267-339D-8B12-F8B0-755B57C4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52" y="599884"/>
            <a:ext cx="10972800" cy="11430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cost of salary growth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056F14-917A-ADD5-4DF8-7AB38627A7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064658"/>
          <a:ext cx="10874104" cy="25566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37052">
                  <a:extLst>
                    <a:ext uri="{9D8B030D-6E8A-4147-A177-3AD203B41FA5}">
                      <a16:colId xmlns:a16="http://schemas.microsoft.com/office/drawing/2014/main" val="600883522"/>
                    </a:ext>
                  </a:extLst>
                </a:gridCol>
                <a:gridCol w="5437052">
                  <a:extLst>
                    <a:ext uri="{9D8B030D-6E8A-4147-A177-3AD203B41FA5}">
                      <a16:colId xmlns:a16="http://schemas.microsoft.com/office/drawing/2014/main" val="533618374"/>
                    </a:ext>
                  </a:extLst>
                </a:gridCol>
              </a:tblGrid>
              <a:tr h="8522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1% merit increase for all faculty and staff</a:t>
                      </a:r>
                    </a:p>
                  </a:txBody>
                  <a:tcPr marL="121920" marR="121920" marT="60960" marB="60960" anchor="ctr">
                    <a:solidFill>
                      <a:srgbClr val="8509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 $1.4 million</a:t>
                      </a:r>
                    </a:p>
                  </a:txBody>
                  <a:tcPr marL="121920" marR="121920" marT="60960" marB="60960" anchor="ctr">
                    <a:solidFill>
                      <a:srgbClr val="850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193045"/>
                  </a:ext>
                </a:extLst>
              </a:tr>
              <a:tr h="8522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Market adjustment for all staff</a:t>
                      </a:r>
                    </a:p>
                  </a:txBody>
                  <a:tcPr marL="121920" marR="121920" marT="60960" marB="60960" anchor="ctr">
                    <a:solidFill>
                      <a:srgbClr val="8509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~ $2.4 million</a:t>
                      </a:r>
                    </a:p>
                  </a:txBody>
                  <a:tcPr marL="121920" marR="121920" marT="60960" marB="60960" anchor="ctr">
                    <a:solidFill>
                      <a:srgbClr val="850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09675"/>
                  </a:ext>
                </a:extLst>
              </a:tr>
              <a:tr h="8522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Market adjustment for all faculty </a:t>
                      </a:r>
                    </a:p>
                  </a:txBody>
                  <a:tcPr marL="121920" marR="121920" marT="60960" marB="60960" anchor="ctr">
                    <a:solidFill>
                      <a:srgbClr val="8509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~ $3.0 million</a:t>
                      </a:r>
                    </a:p>
                  </a:txBody>
                  <a:tcPr marL="121920" marR="121920" marT="60960" marB="60960" anchor="ctr">
                    <a:solidFill>
                      <a:srgbClr val="850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87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40DB3-F736-FA5E-8B3F-2063A8E6A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rse numbers, enrollment, funding and salary">
            <a:extLst>
              <a:ext uri="{FF2B5EF4-FFF2-40B4-BE49-F238E27FC236}">
                <a16:creationId xmlns:a16="http://schemas.microsoft.com/office/drawing/2014/main" id="{89ADB0C7-EA0D-2954-6BDA-4C2BAA7A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44" b="21352"/>
          <a:stretch>
            <a:fillRect/>
          </a:stretch>
        </p:blipFill>
        <p:spPr>
          <a:xfrm>
            <a:off x="700725" y="774469"/>
            <a:ext cx="10469997" cy="50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83ABC-AF9C-4A3A-E68F-3D064A43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17A41-12F6-3515-E518-BD7DB8E5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8" y="26775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Potential Contribution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5ED32-A166-FA13-9A65-A74A4460C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138" y="3080658"/>
            <a:ext cx="4605169" cy="226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Larger lecture sections, where appropriate</a:t>
            </a:r>
            <a:endParaRPr lang="en-US" sz="3600" dirty="0"/>
          </a:p>
        </p:txBody>
      </p:sp>
      <p:pic>
        <p:nvPicPr>
          <p:cNvPr id="7" name="Content Placeholder 6" descr="A bowl of olives and leaves">
            <a:extLst>
              <a:ext uri="{FF2B5EF4-FFF2-40B4-BE49-F238E27FC236}">
                <a16:creationId xmlns:a16="http://schemas.microsoft.com/office/drawing/2014/main" id="{5A67B618-CAC4-EAAC-33D4-1AC45AB52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6" y="1915225"/>
            <a:ext cx="6118997" cy="40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6E43C-56EC-84AD-F314-5AE105B8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DFCC-C382-4166-1EA6-ACC04162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3767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Enrollment in undergraduate sections</a:t>
            </a:r>
          </a:p>
        </p:txBody>
      </p:sp>
      <p:pic>
        <p:nvPicPr>
          <p:cNvPr id="9" name="Picture 8" descr="Enrollment in undergraduate sections bar graph">
            <a:extLst>
              <a:ext uri="{FF2B5EF4-FFF2-40B4-BE49-F238E27FC236}">
                <a16:creationId xmlns:a16="http://schemas.microsoft.com/office/drawing/2014/main" id="{8C7F9478-A662-87D5-CCC1-BEF593E5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1675198"/>
            <a:ext cx="5486876" cy="3700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1BFD5-AE65-982E-B6B2-DC393800E640}"/>
              </a:ext>
            </a:extLst>
          </p:cNvPr>
          <p:cNvSpPr txBox="1"/>
          <p:nvPr/>
        </p:nvSpPr>
        <p:spPr>
          <a:xfrm>
            <a:off x="5197356" y="5566687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Impact" panose="020B0806030902050204" pitchFamily="34" charset="0"/>
              </a:rPr>
              <a:t>Section 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4CE53-FFBC-9305-8D50-39E3B97AA2F8}"/>
              </a:ext>
            </a:extLst>
          </p:cNvPr>
          <p:cNvSpPr txBox="1"/>
          <p:nvPr/>
        </p:nvSpPr>
        <p:spPr>
          <a:xfrm rot="16200000">
            <a:off x="1470310" y="3218576"/>
            <a:ext cx="20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Number of sections</a:t>
            </a:r>
          </a:p>
        </p:txBody>
      </p:sp>
    </p:spTree>
    <p:extLst>
      <p:ext uri="{BB962C8B-B14F-4D97-AF65-F5344CB8AC3E}">
        <p14:creationId xmlns:p14="http://schemas.microsoft.com/office/powerpoint/2010/main" val="4176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060D-5214-ED9F-D7BA-9FB36AE4F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642ED-4D71-2F51-2B29-B963EEF2CFA3}"/>
              </a:ext>
            </a:extLst>
          </p:cNvPr>
          <p:cNvSpPr txBox="1"/>
          <p:nvPr/>
        </p:nvSpPr>
        <p:spPr>
          <a:xfrm>
            <a:off x="3652506" y="1029474"/>
            <a:ext cx="4907832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Section Enrollment vs Capacity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UG 3-hour LEC1, NET1, WEB1, HYB1, and MIX1 sections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2405E-B68D-DEAC-14BA-DA7A14A3F903}"/>
              </a:ext>
            </a:extLst>
          </p:cNvPr>
          <p:cNvSpPr txBox="1"/>
          <p:nvPr/>
        </p:nvSpPr>
        <p:spPr>
          <a:xfrm>
            <a:off x="4773353" y="5437765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set of bars represents a subject area</a:t>
            </a:r>
          </a:p>
        </p:txBody>
      </p:sp>
      <p:pic>
        <p:nvPicPr>
          <p:cNvPr id="2" name="Picture 1" descr="Section enrollment vs capacity bar graph">
            <a:extLst>
              <a:ext uri="{FF2B5EF4-FFF2-40B4-BE49-F238E27FC236}">
                <a16:creationId xmlns:a16="http://schemas.microsoft.com/office/drawing/2014/main" id="{D4124D9E-1F37-1255-E5BB-B1CB7FF3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3" y="1828800"/>
            <a:ext cx="7315834" cy="3657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5DC2D-6177-B989-9A91-2FE1A0E0925F}"/>
              </a:ext>
            </a:extLst>
          </p:cNvPr>
          <p:cNvSpPr txBox="1"/>
          <p:nvPr/>
        </p:nvSpPr>
        <p:spPr>
          <a:xfrm>
            <a:off x="525293" y="5943600"/>
            <a:ext cx="49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 IRDM</a:t>
            </a:r>
          </a:p>
        </p:txBody>
      </p:sp>
    </p:spTree>
    <p:extLst>
      <p:ext uri="{BB962C8B-B14F-4D97-AF65-F5344CB8AC3E}">
        <p14:creationId xmlns:p14="http://schemas.microsoft.com/office/powerpoint/2010/main" val="27988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0433C-45CE-8601-FA73-ABFBD79E5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5B5B9-1606-BBEE-85F4-AB029721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5" y="3110128"/>
            <a:ext cx="3872345" cy="63774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+mn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6767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EE1C4-676E-9777-F892-E9AABD13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 number, enrollment, and caps">
            <a:extLst>
              <a:ext uri="{FF2B5EF4-FFF2-40B4-BE49-F238E27FC236}">
                <a16:creationId xmlns:a16="http://schemas.microsoft.com/office/drawing/2014/main" id="{7727C63D-060A-1EEB-3582-DBF072A8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3" b="13133"/>
          <a:stretch>
            <a:fillRect/>
          </a:stretch>
        </p:blipFill>
        <p:spPr>
          <a:xfrm>
            <a:off x="-17097" y="549332"/>
            <a:ext cx="11964554" cy="55605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4C7A6F-F8A2-2448-0B6C-1AFC5CA3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5830" y="3312270"/>
            <a:ext cx="466928" cy="53015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718E-D7C8-3797-E628-CDF535AC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urse number, enrollment, and caps">
            <a:extLst>
              <a:ext uri="{FF2B5EF4-FFF2-40B4-BE49-F238E27FC236}">
                <a16:creationId xmlns:a16="http://schemas.microsoft.com/office/drawing/2014/main" id="{DB9C9448-7CC4-4F2B-DB47-70BAE1E7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1" b="23201"/>
          <a:stretch>
            <a:fillRect/>
          </a:stretch>
        </p:blipFill>
        <p:spPr>
          <a:xfrm>
            <a:off x="-584661" y="849630"/>
            <a:ext cx="12634786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1EF3-6A67-122B-6920-5225EA08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DCC50F-F65F-792E-C5D7-3D120629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8" y="267756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Potential Contribution #3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DB023-E7F7-ADB5-39AE-BBFAECA2B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7031" y="3235036"/>
            <a:ext cx="4605169" cy="226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/>
              <a:t>Cohorting</a:t>
            </a:r>
            <a:endParaRPr lang="en-US" sz="4400" dirty="0"/>
          </a:p>
        </p:txBody>
      </p:sp>
      <p:pic>
        <p:nvPicPr>
          <p:cNvPr id="8" name="Content Placeholder 7" descr="A platter of meat and olives">
            <a:extLst>
              <a:ext uri="{FF2B5EF4-FFF2-40B4-BE49-F238E27FC236}">
                <a16:creationId xmlns:a16="http://schemas.microsoft.com/office/drawing/2014/main" id="{3D92A5A2-C32E-BF38-332D-77E0CF070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6028"/>
            <a:ext cx="5181600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ED4EE-A6ED-0137-EBE0-017A1B12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rse, enrollment, funding, and salary">
            <a:extLst>
              <a:ext uri="{FF2B5EF4-FFF2-40B4-BE49-F238E27FC236}">
                <a16:creationId xmlns:a16="http://schemas.microsoft.com/office/drawing/2014/main" id="{7EB58C21-3134-E3A1-277C-07DB4AAC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8662" r="759" b="33489"/>
          <a:stretch>
            <a:fillRect/>
          </a:stretch>
        </p:blipFill>
        <p:spPr>
          <a:xfrm>
            <a:off x="620210" y="1670858"/>
            <a:ext cx="11571790" cy="3906981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0EF5CF23-FAC8-0659-2B4E-5080BAE8A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92" y="1067743"/>
            <a:ext cx="603115" cy="603115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94ED-7870-E81A-9659-1DA94885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1"/>
            <a:ext cx="7483764" cy="1325563"/>
          </a:xfrm>
        </p:spPr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Other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32AC-D079-9403-DD2A-7DA5D034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Reducing the number of elective offerings in a semester</a:t>
            </a:r>
          </a:p>
          <a:p>
            <a:r>
              <a:rPr lang="en-US" sz="3200" dirty="0"/>
              <a:t>Rethinking the number of concentrations/emphases in a degree</a:t>
            </a:r>
          </a:p>
          <a:p>
            <a:r>
              <a:rPr lang="en-US" sz="3200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23987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6070-29CD-2EAB-6094-2E6B12AE467D}"/>
              </a:ext>
            </a:extLst>
          </p:cNvPr>
          <p:cNvSpPr txBox="1">
            <a:spLocks/>
          </p:cNvSpPr>
          <p:nvPr/>
        </p:nvSpPr>
        <p:spPr>
          <a:xfrm>
            <a:off x="0" y="2151854"/>
            <a:ext cx="12192000" cy="259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4400" b="1" dirty="0">
                <a:latin typeface="+mn-lt"/>
              </a:rPr>
              <a:t>How do we counter a reduction in </a:t>
            </a:r>
          </a:p>
          <a:p>
            <a:pPr marL="0" indent="0" algn="ctr">
              <a:buNone/>
            </a:pPr>
            <a:r>
              <a:rPr lang="en-US" sz="4400" b="1" dirty="0">
                <a:latin typeface="+mn-lt"/>
              </a:rPr>
              <a:t>formula funding with our commitment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latin typeface="+mn-lt"/>
              </a:rPr>
              <a:t>to invest in our people?</a:t>
            </a:r>
          </a:p>
        </p:txBody>
      </p:sp>
    </p:spTree>
    <p:extLst>
      <p:ext uri="{BB962C8B-B14F-4D97-AF65-F5344CB8AC3E}">
        <p14:creationId xmlns:p14="http://schemas.microsoft.com/office/powerpoint/2010/main" val="16086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B0E1-1295-3707-CE24-BAF70A78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E8FF-8388-5BDE-FA94-7B5A35D66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2072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Thinking About Workload for Reassigned Time</a:t>
            </a:r>
          </a:p>
        </p:txBody>
      </p:sp>
    </p:spTree>
    <p:extLst>
      <p:ext uri="{BB962C8B-B14F-4D97-AF65-F5344CB8AC3E}">
        <p14:creationId xmlns:p14="http://schemas.microsoft.com/office/powerpoint/2010/main" val="1796186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4BA9-5F1F-6871-BBC4-CEB34267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Workload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9A39-6579-D80E-E244-4FE1F826F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Workload consists of teaching, scholarship, and service</a:t>
            </a:r>
          </a:p>
          <a:p>
            <a:r>
              <a:rPr lang="en-US" dirty="0"/>
              <a:t>Expectation of at least 12 teaching work units per semester per faculty</a:t>
            </a:r>
          </a:p>
          <a:p>
            <a:pPr lvl="1"/>
            <a:r>
              <a:rPr lang="en-US" dirty="0"/>
              <a:t>Some faculty with little to no expectation for scholarship (e.g., visiting, lecturers, some clinical faculty) may have 15 teaching work units</a:t>
            </a:r>
          </a:p>
          <a:p>
            <a:pPr lvl="1"/>
            <a:r>
              <a:rPr lang="en-US" dirty="0"/>
              <a:t>Other faculty with higher expectations for research/scholarly activity or service/administrative activities may have reassigned teaching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7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E150-EF10-7E66-1B5D-CBB9658C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Considerations for Reassigned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3E0C4-8B43-AD76-F78C-FDC53A53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Reassigned time is not “a given”</a:t>
            </a:r>
          </a:p>
          <a:p>
            <a:r>
              <a:rPr lang="en-US" dirty="0"/>
              <a:t>Reassigned time may be permitted if faculty are performing scholarly activity or service/administration “at a level that warrants the awarding of three to six work units”</a:t>
            </a:r>
          </a:p>
          <a:p>
            <a:r>
              <a:rPr lang="en-US" dirty="0"/>
              <a:t>“Expected outcomes for the reassigned time will be negotiated between the faculty member and the ACA or Dean.”</a:t>
            </a:r>
          </a:p>
          <a:p>
            <a:r>
              <a:rPr lang="en-US" dirty="0"/>
              <a:t>Should be fiscally sustainable, appropriate for time and effort, and are accounted for</a:t>
            </a:r>
          </a:p>
          <a:p>
            <a:r>
              <a:rPr lang="en-US" dirty="0"/>
              <a:t>State reporting must include faculty effort across teaching, scholarship, and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02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33B4-59C3-2942-41A5-69837DCB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Considerations for Reassigned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5FB2-2D8A-4C9E-2CB9-67B78F70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 reassigned time for faculty each semester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 amount of reassigned time appropriate for time and effort?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 faculty providing the ACA/Dean with expected outcomes for reassigned work units?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 faculty being held accountable for meeting the documented expectations?</a:t>
            </a:r>
          </a:p>
        </p:txBody>
      </p:sp>
    </p:spTree>
    <p:extLst>
      <p:ext uri="{BB962C8B-B14F-4D97-AF65-F5344CB8AC3E}">
        <p14:creationId xmlns:p14="http://schemas.microsoft.com/office/powerpoint/2010/main" val="1378107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07E9-D1F0-84AB-DB28-D9B256F48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9054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Workload Considerations for “Code 3” Courses</a:t>
            </a:r>
          </a:p>
        </p:txBody>
      </p:sp>
    </p:spTree>
    <p:extLst>
      <p:ext uri="{BB962C8B-B14F-4D97-AF65-F5344CB8AC3E}">
        <p14:creationId xmlns:p14="http://schemas.microsoft.com/office/powerpoint/2010/main" val="716491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A4DB-753B-D188-9C89-4C037A7E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1A0A-76EE-8468-C2BC-5D741744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Texas Higher Education Coordinating Board (THECB) requires us to report courses based on the type of instruction.</a:t>
            </a:r>
          </a:p>
          <a:p>
            <a:r>
              <a:rPr lang="en-US" dirty="0"/>
              <a:t>Code 1: Organized Lecture Course</a:t>
            </a:r>
          </a:p>
          <a:p>
            <a:r>
              <a:rPr lang="en-US" dirty="0"/>
              <a:t>Code 2: Organized Laboratory, Physical Activity, Clinical Instruction (direct supervision of a group of students)</a:t>
            </a:r>
          </a:p>
          <a:p>
            <a:r>
              <a:rPr lang="en-US" dirty="0"/>
              <a:t>Code 3: Indirect Supervision of Student Teachers, Interns, Practica and Cooperative Education (where the student also has an on-site direct supervisor or preceptor)</a:t>
            </a:r>
          </a:p>
        </p:txBody>
      </p:sp>
    </p:spTree>
    <p:extLst>
      <p:ext uri="{BB962C8B-B14F-4D97-AF65-F5344CB8AC3E}">
        <p14:creationId xmlns:p14="http://schemas.microsoft.com/office/powerpoint/2010/main" val="1028945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C1FA-2068-CD4C-D178-F31E8661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TWU’s Current Work Unit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7537-2CD3-F9FA-DE41-BB9336B2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1: Organized Lecture Course</a:t>
            </a:r>
          </a:p>
          <a:p>
            <a:pPr lvl="1"/>
            <a:r>
              <a:rPr lang="en-US" dirty="0"/>
              <a:t>One semester credit hour (SCH) of course value equals one (1) work unit for organized classes numbered 1000 through 5000; and 1.5 work units for 6000 level courses</a:t>
            </a:r>
          </a:p>
          <a:p>
            <a:pPr lvl="1"/>
            <a:r>
              <a:rPr lang="en-US" dirty="0"/>
              <a:t>The THECB requires a minimum of one contact hour per SCH (50 minutes of direct instruction)</a:t>
            </a:r>
          </a:p>
          <a:p>
            <a:pPr lvl="2"/>
            <a:r>
              <a:rPr lang="en-US" dirty="0"/>
              <a:t>3 SCH = the course meets 3 hours/week = 3 work units</a:t>
            </a:r>
          </a:p>
          <a:p>
            <a:pPr lvl="2"/>
            <a:r>
              <a:rPr lang="en-US" i="1" dirty="0"/>
              <a:t>Work units are tied to the amount of time in the classroom</a:t>
            </a:r>
          </a:p>
          <a:p>
            <a:pPr lvl="2"/>
            <a:r>
              <a:rPr lang="en-US" dirty="0"/>
              <a:t>Faculty spends additional time for course preparation, grading, student meetings/office hours, and student communications (varies by course, support)</a:t>
            </a:r>
          </a:p>
        </p:txBody>
      </p:sp>
    </p:spTree>
    <p:extLst>
      <p:ext uri="{BB962C8B-B14F-4D97-AF65-F5344CB8AC3E}">
        <p14:creationId xmlns:p14="http://schemas.microsoft.com/office/powerpoint/2010/main" val="3398733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0198-412D-AB9C-2056-9E52B608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A97-2A34-59A8-F946-1DE944AB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TWU’s Current Work Unit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E81E-BA69-17B3-6F73-1D414486E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2: Organized Laboratory/Direct Clinical Instruction</a:t>
            </a:r>
          </a:p>
          <a:p>
            <a:pPr lvl="1"/>
            <a:r>
              <a:rPr lang="en-US" dirty="0"/>
              <a:t>One lab contact hour equals 2/3 work unit; 3 lab hours per week equals 2 work units </a:t>
            </a:r>
          </a:p>
          <a:p>
            <a:pPr lvl="2"/>
            <a:r>
              <a:rPr lang="en-US" i="1" dirty="0"/>
              <a:t>Work units are based on actual contact hours in the lab, not on the SCH of the course</a:t>
            </a:r>
          </a:p>
          <a:p>
            <a:pPr lvl="1"/>
            <a:r>
              <a:rPr lang="en-US" dirty="0"/>
              <a:t>Faculty spends additional time for lab preparation, grading, student meetings/office hours, and student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28230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AA31E-CC34-6729-CF97-2A4A16F4E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A44D-73BA-0CF8-E060-E4C0744E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TWU’s Current Work Unit Equivalency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EBC78-43BC-3D16-1734-B21A73B4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3: Indirect Supervision of Student Teachers, Interns, Practica, and Cooperative Education (where student also has an on-site direct supervisor or preceptor)</a:t>
            </a:r>
          </a:p>
          <a:p>
            <a:pPr lvl="1"/>
            <a:r>
              <a:rPr lang="en-US" dirty="0"/>
              <a:t>Total SCH generated divided by six (6) equals work units</a:t>
            </a:r>
          </a:p>
          <a:p>
            <a:pPr lvl="1"/>
            <a:r>
              <a:rPr lang="en-US" i="1" dirty="0"/>
              <a:t>3-SCH practicum course = 0.5 work units per student</a:t>
            </a:r>
          </a:p>
          <a:p>
            <a:pPr lvl="1"/>
            <a:r>
              <a:rPr lang="en-US" dirty="0"/>
              <a:t>Work units are solely based on SCH and not tied to student contact hours or faculty effort</a:t>
            </a:r>
          </a:p>
        </p:txBody>
      </p:sp>
    </p:spTree>
    <p:extLst>
      <p:ext uri="{BB962C8B-B14F-4D97-AF65-F5344CB8AC3E}">
        <p14:creationId xmlns:p14="http://schemas.microsoft.com/office/powerpoint/2010/main" val="1843793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6BC8-7590-9F09-15E1-0229DA5F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D209-617F-347C-9D3C-2B76411D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are permitted to assign SCHs to courses based on program needs, accreditation expectations, degree plan limitations, etc.</a:t>
            </a:r>
          </a:p>
          <a:p>
            <a:r>
              <a:rPr lang="en-US" dirty="0"/>
              <a:t>Higher SCH for these practicum/internship courses does not necessarily coincide with greater work effort on the part of the faculty </a:t>
            </a:r>
          </a:p>
          <a:p>
            <a:r>
              <a:rPr lang="en-US" dirty="0"/>
              <a:t>TWU work unit equivalency for 1-SCH through 9-SCH practicum/internship courses:</a:t>
            </a:r>
          </a:p>
          <a:p>
            <a:pPr lvl="1"/>
            <a:r>
              <a:rPr lang="en-US" dirty="0"/>
              <a:t>1-SCH course = 0.17 work units/student; 18 students = 3 work units</a:t>
            </a:r>
          </a:p>
          <a:p>
            <a:pPr lvl="1"/>
            <a:r>
              <a:rPr lang="en-US" dirty="0"/>
              <a:t>3-SCH course = 0.5 work units/student; 6 students = 3 work units</a:t>
            </a:r>
          </a:p>
          <a:p>
            <a:pPr lvl="1"/>
            <a:r>
              <a:rPr lang="en-US" dirty="0"/>
              <a:t>6-SCH course = 1.0 work units/student; 3 students = 3 work units</a:t>
            </a:r>
          </a:p>
          <a:p>
            <a:pPr lvl="1"/>
            <a:r>
              <a:rPr lang="en-US" dirty="0"/>
              <a:t>9-SCH = 1.5 work units/student; 2 students = 3 work units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C9C5-0C88-7A67-3F62-7C4B5911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TWU’s current budget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475E-6465-0485-2071-6D2AFE6B9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$3.65M decrease in formula funding each year of this biennium</a:t>
            </a:r>
          </a:p>
          <a:p>
            <a:r>
              <a:rPr lang="en-US" sz="3200" dirty="0"/>
              <a:t>State-mandated tuition/fees freeze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0121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3F948-4CF1-64AC-3058-990E4B46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51EE-C5DF-BC31-71CF-7757D973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0FB9-880C-2FD0-E11F-22783823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Faculty effort </a:t>
            </a:r>
            <a:r>
              <a:rPr lang="en-US" i="1" dirty="0"/>
              <a:t>per student</a:t>
            </a:r>
            <a:r>
              <a:rPr lang="en-US" dirty="0"/>
              <a:t> in these courses varies widely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ACAs are unsure how best to appropriately and equitably allocate workload for their faculty</a:t>
            </a:r>
          </a:p>
          <a:p>
            <a:pPr lvl="1"/>
            <a:r>
              <a:rPr lang="en-US" dirty="0"/>
              <a:t>In some 1 SCH courses with high effort, faculty feel overworked</a:t>
            </a:r>
          </a:p>
          <a:p>
            <a:pPr lvl="1"/>
            <a:r>
              <a:rPr lang="en-US" dirty="0"/>
              <a:t>Many with 3/6/9 SCH and lower effort recognize the over-inflation of work units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84E040-0718-8A24-D510-419D050038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265002"/>
          <a:ext cx="81279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33032288"/>
                    </a:ext>
                  </a:extLst>
                </a:gridCol>
                <a:gridCol w="2418419">
                  <a:extLst>
                    <a:ext uri="{9D8B030D-6E8A-4147-A177-3AD203B41FA5}">
                      <a16:colId xmlns:a16="http://schemas.microsoft.com/office/drawing/2014/main" val="3505178720"/>
                    </a:ext>
                  </a:extLst>
                </a:gridCol>
                <a:gridCol w="3000247">
                  <a:extLst>
                    <a:ext uri="{9D8B030D-6E8A-4147-A177-3AD203B41FA5}">
                      <a16:colId xmlns:a16="http://schemas.microsoft.com/office/drawing/2014/main" val="2090595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Faculty Responsibility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3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Weekly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End-of-semester paperwork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4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Twice per student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as needed if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Weekly check-ins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as needed if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0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28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96C4-FACF-0DC5-991F-8F270A34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TWU’s Workload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F403-7215-C21F-4AD8-A12E222C0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“In principle, assignment of instructional work units for a teaching assignment should accurately indicate the amount of effort required for preparation and instruction, which is not always a simple function of credit hours and class size.”</a:t>
            </a:r>
          </a:p>
          <a:p>
            <a:r>
              <a:rPr lang="en-US" dirty="0"/>
              <a:t>Refers to additional instructional work units based on various factors, but also applies to appropriate work units in general</a:t>
            </a:r>
          </a:p>
        </p:txBody>
      </p:sp>
    </p:spTree>
    <p:extLst>
      <p:ext uri="{BB962C8B-B14F-4D97-AF65-F5344CB8AC3E}">
        <p14:creationId xmlns:p14="http://schemas.microsoft.com/office/powerpoint/2010/main" val="1643157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845D-21B1-4F7B-3D33-35633B84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3556-0A5C-8356-24EA-18014787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 with other universities</a:t>
            </a:r>
          </a:p>
          <a:p>
            <a:pPr lvl="1"/>
            <a:r>
              <a:rPr lang="en-US" dirty="0"/>
              <a:t>TWU’s work unit calculation for </a:t>
            </a:r>
            <a:r>
              <a:rPr lang="en-US" b="1" dirty="0"/>
              <a:t>Code 2</a:t>
            </a:r>
            <a:r>
              <a:rPr lang="en-US" dirty="0"/>
              <a:t> appears consistent with peer institutions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Code 3</a:t>
            </a:r>
            <a:r>
              <a:rPr lang="en-US" dirty="0"/>
              <a:t>, TWU appears to provide </a:t>
            </a:r>
            <a:r>
              <a:rPr lang="en-US" u="sng" dirty="0"/>
              <a:t>twice</a:t>
            </a:r>
            <a:r>
              <a:rPr lang="en-US" dirty="0"/>
              <a:t> the workload credit compared to other institutions</a:t>
            </a:r>
          </a:p>
          <a:p>
            <a:r>
              <a:rPr lang="en-US" dirty="0"/>
              <a:t>Revise work units to appropriately reflect faculty effort</a:t>
            </a:r>
          </a:p>
          <a:p>
            <a:pPr lvl="1"/>
            <a:r>
              <a:rPr lang="en-US" dirty="0"/>
              <a:t>Tiered system?</a:t>
            </a:r>
          </a:p>
          <a:p>
            <a:pPr lvl="1"/>
            <a:r>
              <a:rPr lang="en-US" dirty="0"/>
              <a:t>Determined with ACA and Dean based on faculty effort</a:t>
            </a:r>
          </a:p>
          <a:p>
            <a:r>
              <a:rPr lang="en-US" dirty="0"/>
              <a:t>Determine how to document for state reporting</a:t>
            </a:r>
          </a:p>
        </p:txBody>
      </p:sp>
    </p:spTree>
    <p:extLst>
      <p:ext uri="{BB962C8B-B14F-4D97-AF65-F5344CB8AC3E}">
        <p14:creationId xmlns:p14="http://schemas.microsoft.com/office/powerpoint/2010/main" val="1584511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A4FC-CE77-6AA6-F9E7-A6F3A137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In Preparation for Changes…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7A72-8599-F0F4-6EED-42D325CF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Evaluate the faculty effort per student for these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factors other than faculty effort that may be relevant to consider?</a:t>
            </a:r>
          </a:p>
        </p:txBody>
      </p:sp>
    </p:spTree>
    <p:extLst>
      <p:ext uri="{BB962C8B-B14F-4D97-AF65-F5344CB8AC3E}">
        <p14:creationId xmlns:p14="http://schemas.microsoft.com/office/powerpoint/2010/main" val="4168852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217ED-0412-41AD-B2FB-7BD98BEFB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2F9E-A5A3-0798-6C86-B788B89A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Case Study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97B95-ED6C-245F-A2D5-A889C5D82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Speech-Language Pathology</a:t>
            </a:r>
          </a:p>
          <a:p>
            <a:pPr lvl="1"/>
            <a:r>
              <a:rPr lang="en-US" dirty="0"/>
              <a:t>Situation: Has over 200 MS SLP students in Code 3 Practicum any given semester. Following work unit calculation for 3 SCH course would mean 100 work units just to manage practicum (7-8 FTE).</a:t>
            </a:r>
          </a:p>
          <a:p>
            <a:pPr lvl="1"/>
            <a:r>
              <a:rPr lang="en-US" dirty="0"/>
              <a:t>Previously: 18 work units for faculty managing one distance cohort of 100 students; 6 work units to handle 48 residential students</a:t>
            </a:r>
          </a:p>
          <a:p>
            <a:pPr lvl="1"/>
            <a:r>
              <a:rPr lang="en-US" dirty="0"/>
              <a:t>The addition of a new distance cohort and restructuring of roles necessitated reevaluation of work units for equity and appropriateness.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27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5C3E8-47ED-DAE3-D098-312118B9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EA9B-DEFA-6C40-B46D-5F0B47ED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Case Study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46EA-19F8-67FF-742B-B88CB83B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Speech-Language Pathology</a:t>
            </a:r>
          </a:p>
          <a:p>
            <a:pPr lvl="1"/>
            <a:r>
              <a:rPr lang="en-US" dirty="0"/>
              <a:t>Faculty Effort: </a:t>
            </a:r>
          </a:p>
          <a:p>
            <a:pPr lvl="2"/>
            <a:r>
              <a:rPr lang="en-US" dirty="0"/>
              <a:t>Different between distance and residential cohorts; distance more time intensive</a:t>
            </a:r>
          </a:p>
          <a:p>
            <a:pPr lvl="2"/>
            <a:r>
              <a:rPr lang="en-US" dirty="0"/>
              <a:t>Securing placement sites and verifications, 1 initial meeting per student, 6 quick check-ins, mid-term and final meetings, site visit as needed, weekly hours review but no regular grading. Distance cohort faculty do 7-10 site visits per semester across the state in addition to other effort. </a:t>
            </a:r>
          </a:p>
          <a:p>
            <a:pPr lvl="1"/>
            <a:r>
              <a:rPr lang="en-US" dirty="0"/>
              <a:t>Current situation following time study by faculty: </a:t>
            </a:r>
          </a:p>
          <a:p>
            <a:pPr lvl="2"/>
            <a:r>
              <a:rPr lang="en-US" dirty="0"/>
              <a:t>18 work units total</a:t>
            </a:r>
          </a:p>
          <a:p>
            <a:pPr lvl="2"/>
            <a:r>
              <a:rPr lang="en-US" dirty="0"/>
              <a:t>30-45 students for every 3 work units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2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E5874-E0AB-2723-66F5-7D84F58CC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0324-EB09-8499-E553-62D5CE1A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Case Study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2B24-71CE-BE22-BD1C-948C5DA4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Therapy</a:t>
            </a:r>
          </a:p>
          <a:p>
            <a:pPr lvl="1"/>
            <a:r>
              <a:rPr lang="en-US" dirty="0"/>
              <a:t>Situation: Different SCH for clinical education courses based on number of weeks the student is in clinic (1-6 SCH). Averages around 3.5 SCH of Code 3 courses per semester for 108 students. Generates around 63 work units with current calculations (4-5 FTE).</a:t>
            </a:r>
          </a:p>
          <a:p>
            <a:pPr lvl="1"/>
            <a:r>
              <a:rPr lang="en-US" dirty="0"/>
              <a:t>Faculty effort: </a:t>
            </a:r>
          </a:p>
          <a:p>
            <a:pPr lvl="2"/>
            <a:r>
              <a:rPr lang="en-US" dirty="0"/>
              <a:t>Securing sites and verifications, grading several assignments, 1 site visit per student</a:t>
            </a:r>
          </a:p>
          <a:p>
            <a:pPr lvl="1"/>
            <a:r>
              <a:rPr lang="en-US" dirty="0"/>
              <a:t>Currently:</a:t>
            </a:r>
          </a:p>
          <a:p>
            <a:pPr lvl="2"/>
            <a:r>
              <a:rPr lang="en-US" dirty="0"/>
              <a:t>24 to 30 total work units, depending on the semester. </a:t>
            </a:r>
          </a:p>
          <a:p>
            <a:pPr lvl="2"/>
            <a:r>
              <a:rPr lang="en-US" dirty="0"/>
              <a:t>Average 12 students for every 3 work units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89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D2FD-F6E9-647A-22A1-A5B55FCE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5092A"/>
                </a:solidFill>
                <a:latin typeface="+mn-lt"/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170F-2CED-4746-3EC6-37A4AFFB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at least three opportunities for </a:t>
            </a:r>
            <a:r>
              <a:rPr lang="en-US" dirty="0" err="1"/>
              <a:t>effiencies</a:t>
            </a:r>
            <a:r>
              <a:rPr lang="en-US" dirty="0"/>
              <a:t> that you have noted in your fall course schedules.</a:t>
            </a:r>
          </a:p>
          <a:p>
            <a:r>
              <a:rPr lang="en-US" dirty="0"/>
              <a:t>What potential challenges may arise as you implement these efficiencies?</a:t>
            </a:r>
          </a:p>
          <a:p>
            <a:r>
              <a:rPr lang="en-US" dirty="0"/>
              <a:t>Do you have new ideas for generating efficiencies that weren’t </a:t>
            </a:r>
            <a:r>
              <a:rPr lang="en-US"/>
              <a:t>yet discussed?</a:t>
            </a:r>
          </a:p>
        </p:txBody>
      </p:sp>
    </p:spTree>
    <p:extLst>
      <p:ext uri="{BB962C8B-B14F-4D97-AF65-F5344CB8AC3E}">
        <p14:creationId xmlns:p14="http://schemas.microsoft.com/office/powerpoint/2010/main" val="187588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BFBCD-1707-6C23-BED8-BB16CC27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044DB-B33C-AE05-58E8-EC234B8124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926" y="4004271"/>
            <a:ext cx="11032829" cy="214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Questions? Ideas? Feedback?</a:t>
            </a:r>
            <a:br>
              <a:rPr lang="en-US" sz="3733" b="1" dirty="0"/>
            </a:br>
            <a:br>
              <a:rPr lang="en-US" sz="3733" b="1" dirty="0"/>
            </a:br>
            <a:r>
              <a:rPr lang="en-US" sz="3733" b="1" dirty="0"/>
              <a:t>Thank you for all that you do for TWU students!</a:t>
            </a:r>
            <a:br>
              <a:rPr lang="en-US" sz="3733" b="1" dirty="0"/>
            </a:br>
            <a:endParaRPr lang="en-US" sz="3733" b="1" dirty="0"/>
          </a:p>
        </p:txBody>
      </p:sp>
    </p:spTree>
    <p:extLst>
      <p:ext uri="{BB962C8B-B14F-4D97-AF65-F5344CB8AC3E}">
        <p14:creationId xmlns:p14="http://schemas.microsoft.com/office/powerpoint/2010/main" val="13577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EB62-3920-CCF7-5E3B-62F33421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Common “levers” used to increase margin in higher 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0968-6767-BABA-8270-B06344A6F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95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Grow enrollment</a:t>
            </a:r>
          </a:p>
          <a:p>
            <a:r>
              <a:rPr lang="en-US" sz="3200" dirty="0"/>
              <a:t>Cut/merge programs</a:t>
            </a:r>
          </a:p>
          <a:p>
            <a:r>
              <a:rPr lang="en-US" sz="3200" dirty="0"/>
              <a:t>Institute instructional efficiencies</a:t>
            </a:r>
          </a:p>
        </p:txBody>
      </p:sp>
    </p:spTree>
    <p:extLst>
      <p:ext uri="{BB962C8B-B14F-4D97-AF65-F5344CB8AC3E}">
        <p14:creationId xmlns:p14="http://schemas.microsoft.com/office/powerpoint/2010/main" val="56861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food">
            <a:extLst>
              <a:ext uri="{FF2B5EF4-FFF2-40B4-BE49-F238E27FC236}">
                <a16:creationId xmlns:a16="http://schemas.microsoft.com/office/drawing/2014/main" id="{B22FCBF0-0CFB-F699-657D-0C72B995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6" y="724925"/>
            <a:ext cx="11841787" cy="57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9789" y="226504"/>
            <a:ext cx="558281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/>
            </a:pPr>
            <a:r>
              <a:rPr sz="4400" dirty="0"/>
              <a:t>The TWU Success Cycle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9124" y="1230123"/>
            <a:ext cx="2926080" cy="1097280"/>
          </a:xfrm>
          <a:prstGeom prst="roundRect">
            <a:avLst/>
          </a:prstGeom>
          <a:solidFill>
            <a:srgbClr val="99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sz="2400" b="1" dirty="0"/>
              <a:t>Higher Enrollment</a:t>
            </a:r>
          </a:p>
          <a:p>
            <a:pPr algn="ctr"/>
            <a:r>
              <a:rPr sz="2400" b="1" dirty="0"/>
              <a:t>per Section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35204" y="2456175"/>
            <a:ext cx="2926080" cy="1097280"/>
          </a:xfrm>
          <a:prstGeom prst="roundRect">
            <a:avLst/>
          </a:prstGeom>
          <a:solidFill>
            <a:srgbClr val="99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sz="2400" b="1" dirty="0"/>
              <a:t>Greater SCH</a:t>
            </a:r>
          </a:p>
          <a:p>
            <a:pPr algn="ctr"/>
            <a:r>
              <a:rPr sz="2400" b="1" dirty="0"/>
              <a:t>Generation</a:t>
            </a:r>
            <a:r>
              <a:rPr lang="en-US" sz="2400" b="1" dirty="0"/>
              <a:t> per FTF</a:t>
            </a:r>
            <a:endParaRPr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559040" y="4297324"/>
            <a:ext cx="2926080" cy="1097280"/>
          </a:xfrm>
          <a:prstGeom prst="roundRect">
            <a:avLst/>
          </a:prstGeom>
          <a:solidFill>
            <a:srgbClr val="99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lang="en-US" sz="2400" b="1" dirty="0"/>
              <a:t>Reduced adjunct expenditures</a:t>
            </a:r>
            <a:endParaRPr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15500" y="5534217"/>
            <a:ext cx="2926080" cy="1097280"/>
          </a:xfrm>
          <a:prstGeom prst="roundRect">
            <a:avLst/>
          </a:prstGeom>
          <a:solidFill>
            <a:srgbClr val="99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sz="2400" b="1" dirty="0"/>
              <a:t>More Resources for</a:t>
            </a:r>
          </a:p>
          <a:p>
            <a:pPr algn="ctr"/>
            <a:r>
              <a:rPr sz="2400" b="1" dirty="0"/>
              <a:t>Competitive Salaries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13256" y="4297324"/>
            <a:ext cx="2926080" cy="1097280"/>
          </a:xfrm>
          <a:prstGeom prst="roundRect">
            <a:avLst/>
          </a:prstGeom>
          <a:solidFill>
            <a:srgbClr val="99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sz="2400" b="1" dirty="0"/>
              <a:t>Attract &amp; Retain</a:t>
            </a:r>
          </a:p>
          <a:p>
            <a:pPr algn="ctr"/>
            <a:r>
              <a:rPr sz="2400" b="1" dirty="0"/>
              <a:t>Faculty &amp; Staff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89420" y="2509797"/>
            <a:ext cx="2926080" cy="1097280"/>
          </a:xfrm>
          <a:prstGeom prst="roundRect">
            <a:avLst/>
          </a:prstGeom>
          <a:solidFill>
            <a:srgbClr val="99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sz="2400" b="1" dirty="0"/>
              <a:t>Enhanced</a:t>
            </a:r>
          </a:p>
          <a:p>
            <a:pPr algn="ctr"/>
            <a:r>
              <a:rPr sz="2400" b="1" dirty="0"/>
              <a:t>Reputation</a:t>
            </a:r>
          </a:p>
        </p:txBody>
      </p:sp>
      <p:cxnSp>
        <p:nvCxnSpPr>
          <p:cNvPr id="10" name="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4000" y="0"/>
            <a:ext cx="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4000" y="0"/>
            <a:ext cx="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524000" y="0"/>
            <a:ext cx="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1524000" y="0"/>
            <a:ext cx="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524000" y="0"/>
            <a:ext cx="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524000" y="0"/>
            <a:ext cx="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D96627F-C0C3-1D1E-AD82-4F45E5ED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51" y="3301525"/>
            <a:ext cx="2308238" cy="1373552"/>
          </a:xfrm>
          <a:prstGeom prst="rect">
            <a:avLst/>
          </a:prstGeom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CE4CEF02-6AB6-C909-0FD4-09EA8DCE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0200" y="3662858"/>
            <a:ext cx="316089" cy="5301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F9D3280D-BF5E-50DE-B389-58FDE964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93700" y="3663947"/>
            <a:ext cx="316089" cy="5301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0600D26-228F-EAD6-28F9-FEE31FABD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29070">
            <a:off x="8608388" y="5723080"/>
            <a:ext cx="316089" cy="5301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5E4CDFE-CFAB-ED61-9084-9A0DAA7C4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34386">
            <a:off x="8286591" y="1714921"/>
            <a:ext cx="316089" cy="5301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9BBC4DA4-9D9C-522D-84E2-8B93B949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930947">
            <a:off x="3537447" y="5730556"/>
            <a:ext cx="316089" cy="5301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B847C8AC-9A3C-14D5-76F6-7377C0ACB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34977">
            <a:off x="3535999" y="1610796"/>
            <a:ext cx="316089" cy="5301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readsheet showing Texas Woman’s University Adjunct Faculty Expense by Fall and Spring Semesters, Academic Years FY24 - FY26">
            <a:extLst>
              <a:ext uri="{FF2B5EF4-FFF2-40B4-BE49-F238E27FC236}">
                <a16:creationId xmlns:a16="http://schemas.microsoft.com/office/drawing/2014/main" id="{2E6AF8EB-8403-8C69-BB41-A2DEE0674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796"/>
            <a:ext cx="12149030" cy="44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6207</TotalTime>
  <Words>2062</Words>
  <Application>Microsoft Macintosh PowerPoint</Application>
  <PresentationFormat>Widescreen</PresentationFormat>
  <Paragraphs>251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Aptos</vt:lpstr>
      <vt:lpstr>Arial</vt:lpstr>
      <vt:lpstr>Arial Narrow</vt:lpstr>
      <vt:lpstr>Calibri</vt:lpstr>
      <vt:lpstr>Calibri Light</vt:lpstr>
      <vt:lpstr>Century Gothic</vt:lpstr>
      <vt:lpstr>Impact</vt:lpstr>
      <vt:lpstr>Office 2013 - 2022 Theme</vt:lpstr>
      <vt:lpstr>Extended Leadership Workshop: Identifying Efficiencies in Course Scheduling February 20, 2026</vt:lpstr>
      <vt:lpstr>Agenda</vt:lpstr>
      <vt:lpstr>The cost of salary growth</vt:lpstr>
      <vt:lpstr>PowerPoint Presentation</vt:lpstr>
      <vt:lpstr>TWU’s current budget situation</vt:lpstr>
      <vt:lpstr>Common “levers” used to increase margin in higher ed </vt:lpstr>
      <vt:lpstr>PowerPoint Presentation</vt:lpstr>
      <vt:lpstr>PowerPoint Presentation</vt:lpstr>
      <vt:lpstr>PowerPoint Presentation</vt:lpstr>
      <vt:lpstr>Foundational Budget Information</vt:lpstr>
      <vt:lpstr>PowerPoint Presentation</vt:lpstr>
      <vt:lpstr>PowerPoint Presentation</vt:lpstr>
      <vt:lpstr>PowerPoint Presentation</vt:lpstr>
      <vt:lpstr>PowerPoint Presentation</vt:lpstr>
      <vt:lpstr>If Academic Affairs represents a large share of the university budget, why don’t we see stronger salary growth?</vt:lpstr>
      <vt:lpstr>Key points re: faculty salaries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Contribution #1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Potential Contribution #2</vt:lpstr>
      <vt:lpstr>Enrollment in undergraduate sections</vt:lpstr>
      <vt:lpstr>PowerPoint Presentation</vt:lpstr>
      <vt:lpstr>Example</vt:lpstr>
      <vt:lpstr>PowerPoint Presentation</vt:lpstr>
      <vt:lpstr>PowerPoint Presentation</vt:lpstr>
      <vt:lpstr>Potential Contribution #3</vt:lpstr>
      <vt:lpstr>PowerPoint Presentation</vt:lpstr>
      <vt:lpstr>Other opportunities </vt:lpstr>
      <vt:lpstr>Thinking About Workload for Reassigned Time</vt:lpstr>
      <vt:lpstr>Workload Policy</vt:lpstr>
      <vt:lpstr>Considerations for Reassigned Time</vt:lpstr>
      <vt:lpstr>Considerations for Reassigned Time</vt:lpstr>
      <vt:lpstr>Workload Considerations for “Code 3” Courses</vt:lpstr>
      <vt:lpstr>Overview</vt:lpstr>
      <vt:lpstr>TWU’s Current Work Unit Equivalency</vt:lpstr>
      <vt:lpstr>TWU’s Current Work Unit Equivalency</vt:lpstr>
      <vt:lpstr>TWU’s Current Work Unit Equivalency</vt:lpstr>
      <vt:lpstr>Issues</vt:lpstr>
      <vt:lpstr>Issues</vt:lpstr>
      <vt:lpstr>TWU’s Workload Policy</vt:lpstr>
      <vt:lpstr>Plan</vt:lpstr>
      <vt:lpstr>In Preparation for Changes…</vt:lpstr>
      <vt:lpstr>Case Study 1:</vt:lpstr>
      <vt:lpstr>Case Study 1:</vt:lpstr>
      <vt:lpstr>Case Study 2:</vt:lpstr>
      <vt:lpstr>Discussion questions</vt:lpstr>
      <vt:lpstr>Questions? Ideas? Feedback?  Thank you for all that you do for TWU students! </vt:lpstr>
    </vt:vector>
  </TitlesOfParts>
  <Company>Texas Woman's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Stankey, Michael</dc:creator>
  <cp:lastModifiedBy>Stewart, Elizabeth</cp:lastModifiedBy>
  <cp:revision>100</cp:revision>
  <dcterms:created xsi:type="dcterms:W3CDTF">2025-08-07T17:36:33Z</dcterms:created>
  <dcterms:modified xsi:type="dcterms:W3CDTF">2026-04-15T20:15:01Z</dcterms:modified>
</cp:coreProperties>
</file>