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81"/>
  </p:notesMasterIdLst>
  <p:sldIdLst>
    <p:sldId id="256" r:id="rId5"/>
    <p:sldId id="321"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332" r:id="rId20"/>
    <p:sldId id="271" r:id="rId21"/>
    <p:sldId id="272" r:id="rId22"/>
    <p:sldId id="333" r:id="rId23"/>
    <p:sldId id="273" r:id="rId24"/>
    <p:sldId id="274" r:id="rId25"/>
    <p:sldId id="275" r:id="rId26"/>
    <p:sldId id="276" r:id="rId27"/>
    <p:sldId id="277" r:id="rId28"/>
    <p:sldId id="279" r:id="rId29"/>
    <p:sldId id="280" r:id="rId30"/>
    <p:sldId id="281" r:id="rId31"/>
    <p:sldId id="282" r:id="rId32"/>
    <p:sldId id="328"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327" r:id="rId50"/>
    <p:sldId id="299" r:id="rId51"/>
    <p:sldId id="334" r:id="rId52"/>
    <p:sldId id="300" r:id="rId53"/>
    <p:sldId id="301" r:id="rId54"/>
    <p:sldId id="302" r:id="rId55"/>
    <p:sldId id="303" r:id="rId56"/>
    <p:sldId id="304" r:id="rId57"/>
    <p:sldId id="305" r:id="rId58"/>
    <p:sldId id="311" r:id="rId59"/>
    <p:sldId id="312" r:id="rId60"/>
    <p:sldId id="306" r:id="rId61"/>
    <p:sldId id="307" r:id="rId62"/>
    <p:sldId id="308" r:id="rId63"/>
    <p:sldId id="309" r:id="rId64"/>
    <p:sldId id="324" r:id="rId65"/>
    <p:sldId id="310" r:id="rId66"/>
    <p:sldId id="326" r:id="rId67"/>
    <p:sldId id="329" r:id="rId68"/>
    <p:sldId id="330" r:id="rId69"/>
    <p:sldId id="313" r:id="rId70"/>
    <p:sldId id="314" r:id="rId71"/>
    <p:sldId id="315" r:id="rId72"/>
    <p:sldId id="316" r:id="rId73"/>
    <p:sldId id="317" r:id="rId74"/>
    <p:sldId id="318" r:id="rId75"/>
    <p:sldId id="325" r:id="rId76"/>
    <p:sldId id="331" r:id="rId77"/>
    <p:sldId id="319" r:id="rId78"/>
    <p:sldId id="323" r:id="rId79"/>
    <p:sldId id="322" r:id="rId8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varScale="1">
        <p:scale>
          <a:sx n="138" d="100"/>
          <a:sy n="138" d="100"/>
        </p:scale>
        <p:origin x="438" y="12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CF5BA-9946-493D-919D-A8B22027A7DB}" type="datetimeFigureOut">
              <a:rPr lang="en-US" smtClean="0"/>
              <a:t>4/22/2026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C468C-2269-4F90-BBA0-930E749532E0}" type="slidenum">
              <a:rPr lang="en-US" smtClean="0"/>
              <a:t>‹#›</a:t>
            </a:fld>
            <a:endParaRPr lang="en-US"/>
          </a:p>
        </p:txBody>
      </p:sp>
    </p:spTree>
    <p:extLst>
      <p:ext uri="{BB962C8B-B14F-4D97-AF65-F5344CB8AC3E}">
        <p14:creationId xmlns:p14="http://schemas.microsoft.com/office/powerpoint/2010/main" val="1857713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added some clarification language to this question within our system. We are unable to contract with</a:t>
            </a:r>
          </a:p>
          <a:p>
            <a:r>
              <a:rPr lang="en-US" dirty="0"/>
              <a:t>current students, current employees, or ex employees who have been away from the university for less than a year.</a:t>
            </a:r>
          </a:p>
          <a:p>
            <a:r>
              <a:rPr lang="en-US" dirty="0"/>
              <a:t>There have been some questions regarding this, so we’ve added this to our help text.</a:t>
            </a:r>
          </a:p>
        </p:txBody>
      </p:sp>
      <p:sp>
        <p:nvSpPr>
          <p:cNvPr id="4" name="Slide Number Placeholder 3"/>
          <p:cNvSpPr>
            <a:spLocks noGrp="1"/>
          </p:cNvSpPr>
          <p:nvPr>
            <p:ph type="sldNum" sz="quarter" idx="5"/>
          </p:nvPr>
        </p:nvSpPr>
        <p:spPr/>
        <p:txBody>
          <a:bodyPr/>
          <a:lstStyle/>
          <a:p>
            <a:fld id="{AB0FCBE9-0338-4E27-B0AA-1843EFC7993A}" type="slidenum">
              <a:rPr lang="en-US" smtClean="0"/>
              <a:t>19</a:t>
            </a:fld>
            <a:endParaRPr lang="en-US"/>
          </a:p>
        </p:txBody>
      </p:sp>
    </p:spTree>
    <p:extLst>
      <p:ext uri="{BB962C8B-B14F-4D97-AF65-F5344CB8AC3E}">
        <p14:creationId xmlns:p14="http://schemas.microsoft.com/office/powerpoint/2010/main" val="335372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a:t>
            </a:r>
          </a:p>
        </p:txBody>
      </p:sp>
      <p:sp>
        <p:nvSpPr>
          <p:cNvPr id="4" name="Slide Number Placeholder 3"/>
          <p:cNvSpPr>
            <a:spLocks noGrp="1"/>
          </p:cNvSpPr>
          <p:nvPr>
            <p:ph type="sldNum" sz="quarter" idx="5"/>
          </p:nvPr>
        </p:nvSpPr>
        <p:spPr/>
        <p:txBody>
          <a:bodyPr/>
          <a:lstStyle/>
          <a:p>
            <a:fld id="{FEEC468C-2269-4F90-BBA0-930E749532E0}" type="slidenum">
              <a:rPr lang="en-US" smtClean="0"/>
              <a:t>24</a:t>
            </a:fld>
            <a:endParaRPr lang="en-US"/>
          </a:p>
        </p:txBody>
      </p:sp>
    </p:spTree>
    <p:extLst>
      <p:ext uri="{BB962C8B-B14F-4D97-AF65-F5344CB8AC3E}">
        <p14:creationId xmlns:p14="http://schemas.microsoft.com/office/powerpoint/2010/main" val="2801353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4030880"/>
            <a:ext cx="7772400" cy="906594"/>
          </a:xfrm>
          <a:prstGeom prst="rect">
            <a:avLst/>
          </a:prstGeom>
        </p:spPr>
        <p:txBody>
          <a:bodyPr>
            <a:normAutofit/>
          </a:bodyPr>
          <a:lstStyle>
            <a:lvl1pPr>
              <a:defRPr sz="3600" b="0">
                <a:solidFill>
                  <a:schemeClr val="bg1"/>
                </a:solidFill>
                <a:latin typeface="Century Gothic"/>
                <a:cs typeface="Century Gothic"/>
              </a:defRPr>
            </a:lvl1pPr>
          </a:lstStyle>
          <a:p>
            <a:r>
              <a:rPr lang="en-US" dirty="0"/>
              <a:t>Click to edit Master title style</a:t>
            </a:r>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a:xfrm>
            <a:off x="457200" y="1200151"/>
            <a:ext cx="8229600" cy="3259273"/>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273543"/>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273543"/>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059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813998"/>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813998"/>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82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34780"/>
          </a:xfrm>
          <a:prstGeom prst="rect">
            <a:avLst/>
          </a:prstGeom>
        </p:spPr>
        <p:txBody>
          <a:bodyPr anchor="b"/>
          <a:lstStyle>
            <a:lvl1pPr algn="l">
              <a:defRPr sz="2000" b="1">
                <a:latin typeface="Century Gothic"/>
                <a:cs typeface="Century Gothic"/>
              </a:defRPr>
            </a:lvl1pPr>
          </a:lstStyle>
          <a:p>
            <a:r>
              <a:rPr lang="en-US"/>
              <a:t>Click to edit Master title style</a:t>
            </a:r>
          </a:p>
        </p:txBody>
      </p:sp>
      <p:sp>
        <p:nvSpPr>
          <p:cNvPr id="3" name="Content Placeholder 2"/>
          <p:cNvSpPr>
            <a:spLocks noGrp="1"/>
          </p:cNvSpPr>
          <p:nvPr>
            <p:ph idx="1"/>
          </p:nvPr>
        </p:nvSpPr>
        <p:spPr>
          <a:xfrm>
            <a:off x="3575050" y="204788"/>
            <a:ext cx="5111750" cy="4204691"/>
          </a:xfrm>
          <a:prstGeom prst="rect">
            <a:avLst/>
          </a:prstGeom>
        </p:spPr>
        <p:txBody>
          <a:bodyPr/>
          <a:lstStyle>
            <a:lvl1pPr>
              <a:defRPr sz="3200">
                <a:latin typeface="Century Gothic"/>
                <a:cs typeface="Century Gothic"/>
              </a:defRPr>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369911"/>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315591"/>
          </a:xfrm>
          <a:prstGeom prst="rect">
            <a:avLst/>
          </a:prstGeom>
        </p:spPr>
        <p:txBody>
          <a:bodyPr anchor="b"/>
          <a:lstStyle>
            <a:lvl1pPr algn="l">
              <a:defRPr sz="2000" b="1">
                <a:solidFill>
                  <a:srgbClr val="800000"/>
                </a:solidFill>
                <a:latin typeface="Century Gothic"/>
                <a:cs typeface="Century Gothic"/>
              </a:defRPr>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448191"/>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2.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9" r:id="rId3"/>
    <p:sldLayoutId id="2147493460" r:id="rId4"/>
    <p:sldLayoutId id="2147493463" r:id="rId5"/>
    <p:sldLayoutId id="214749346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twu.edu/procurement/supplier-registration/"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ervicecenter.twu.edu/TDClient/1956/Portal/Requests/ServiceDet?ID=5385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twu.edu/media/documents/procurement/FY24-Contract-Signature-Matrix-signed.pdf" TargetMode="Externa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twu.edu/media/documents/risk-management/TWU-Third-Party-Insurance-Standards.pdf"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servicecenter.twu.edu/"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servicecenter.twu.edu/TDClient/1956/Portal/Requests/ServiceDet?ID=12086" TargetMode="External"/><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document/d/1MTKKN7l4xhasOZPJI9_2AO-oz9ilEXAohtyqqLujbvM/edit?usp=sharing" TargetMode="External"/><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twu.edu/procurement/purchasing/cooperative-purchasing/" TargetMode="External"/><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twu.edu/procurement/purchasing/procurement-guidelines/" TargetMode="External"/><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docs.google.com/spreadsheets/d/1K88EdhxfqJ0n7uK9R50R3tDQp4_LaRGf/copy" TargetMode="External"/><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K88EdhxfqJ0n7uK9R50R3tDQp4_LaRGf/copy" TargetMode="External"/><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drive.google.com/drive/folders/1br7hPmz5-1PXpsQUXSw53sIAgh3rDeLI?usp=drive_link" TargetMode="External"/><Relationship Id="rId2" Type="http://schemas.openxmlformats.org/officeDocument/2006/relationships/hyperlink" Target="https://servicecenter.twu.edu/TDClient/1956/Portal/Requests/ServiceDet?ID=53850" TargetMode="External"/><Relationship Id="rId1" Type="http://schemas.openxmlformats.org/officeDocument/2006/relationships/slideLayout" Target="../slideLayouts/slideLayout2.xml"/><Relationship Id="rId4" Type="http://schemas.openxmlformats.org/officeDocument/2006/relationships/hyperlink" Target="https://drive.google.com/drive/folders/1OzPBxGjlW01aLwAY7RTglx29XHQagquX?usp=drive_link"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twu.edu/procurement/forms-and-instructions/" TargetMode="External"/><Relationship Id="rId2" Type="http://schemas.openxmlformats.org/officeDocument/2006/relationships/hyperlink" Target="https://twu.edu/procurement/contracts/" TargetMode="External"/><Relationship Id="rId1" Type="http://schemas.openxmlformats.org/officeDocument/2006/relationships/slideLayout" Target="../slideLayouts/slideLayout2.xml"/><Relationship Id="rId5" Type="http://schemas.openxmlformats.org/officeDocument/2006/relationships/hyperlink" Target="https://twu.edu/procurement/supplier-registration/" TargetMode="External"/><Relationship Id="rId4" Type="http://schemas.openxmlformats.org/officeDocument/2006/relationships/hyperlink" Target="https://twu.edu/procurement/purchasing/"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mailto:jkeele@twu.edu" TargetMode="External"/><Relationship Id="rId2" Type="http://schemas.openxmlformats.org/officeDocument/2006/relationships/hyperlink" Target="mailto:jcogdell@twu.edu" TargetMode="External"/><Relationship Id="rId1" Type="http://schemas.openxmlformats.org/officeDocument/2006/relationships/slideLayout" Target="../slideLayouts/slideLayout2.xml"/><Relationship Id="rId4" Type="http://schemas.openxmlformats.org/officeDocument/2006/relationships/hyperlink" Target="mailto:Kstokes3@twu.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twu.edu/media/documents/procurement/FY26-TWU-Contract-Sig-Matrix.pdf"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Procurement Contract Routing Ticketing System Training</a:t>
            </a:r>
          </a:p>
        </p:txBody>
      </p:sp>
    </p:spTree>
    <p:extLst>
      <p:ext uri="{BB962C8B-B14F-4D97-AF65-F5344CB8AC3E}">
        <p14:creationId xmlns:p14="http://schemas.microsoft.com/office/powerpoint/2010/main" val="409355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Category Guide</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p:txBody>
          <a:bodyPr/>
          <a:lstStyle/>
          <a:p>
            <a:r>
              <a:rPr lang="en-US" sz="1200" dirty="0"/>
              <a:t>Not sure what kind of contract you need or if there is a template? Check the Contract Category Guide!</a:t>
            </a:r>
          </a:p>
        </p:txBody>
      </p:sp>
    </p:spTree>
    <p:extLst>
      <p:ext uri="{BB962C8B-B14F-4D97-AF65-F5344CB8AC3E}">
        <p14:creationId xmlns:p14="http://schemas.microsoft.com/office/powerpoint/2010/main" val="2872703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Documentation Breakdown</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r="1780" b="1961"/>
          <a:stretch/>
        </p:blipFill>
        <p:spPr>
          <a:xfrm>
            <a:off x="1792288" y="459581"/>
            <a:ext cx="5486400" cy="3025589"/>
          </a:xfrm>
        </p:spPr>
      </p:pic>
      <p:sp>
        <p:nvSpPr>
          <p:cNvPr id="4" name="Text Placeholder 3"/>
          <p:cNvSpPr>
            <a:spLocks noGrp="1"/>
          </p:cNvSpPr>
          <p:nvPr>
            <p:ph type="body" sz="half" idx="2"/>
          </p:nvPr>
        </p:nvSpPr>
        <p:spPr>
          <a:xfrm>
            <a:off x="1792288" y="3916041"/>
            <a:ext cx="5486400" cy="448191"/>
          </a:xfrm>
        </p:spPr>
        <p:txBody>
          <a:bodyPr/>
          <a:lstStyle/>
          <a:p>
            <a:r>
              <a:rPr lang="en-US" sz="1200" dirty="0"/>
              <a:t>Not sure what you need to include in your package? Check the Supporting Documentation Breakdown! </a:t>
            </a:r>
          </a:p>
        </p:txBody>
      </p:sp>
    </p:spTree>
    <p:extLst>
      <p:ext uri="{BB962C8B-B14F-4D97-AF65-F5344CB8AC3E}">
        <p14:creationId xmlns:p14="http://schemas.microsoft.com/office/powerpoint/2010/main" val="289897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000" b="0" dirty="0"/>
              <a:t>Standards for Procurement, Risk Management, ITS, Data Accessibility, and Data Management</a:t>
            </a:r>
            <a:endParaRPr lang="en-US" sz="1000"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13" r="1713" b="2130"/>
          <a:stretch/>
        </p:blipFill>
        <p:spPr>
          <a:xfrm>
            <a:off x="1792288" y="459581"/>
            <a:ext cx="5486400" cy="3020364"/>
          </a:xfrm>
        </p:spPr>
      </p:pic>
      <p:sp>
        <p:nvSpPr>
          <p:cNvPr id="4" name="Text Placeholder 3"/>
          <p:cNvSpPr>
            <a:spLocks noGrp="1"/>
          </p:cNvSpPr>
          <p:nvPr>
            <p:ph type="body" sz="half" idx="2"/>
          </p:nvPr>
        </p:nvSpPr>
        <p:spPr/>
        <p:txBody>
          <a:bodyPr/>
          <a:lstStyle/>
          <a:p>
            <a:r>
              <a:rPr lang="en-US" sz="900" dirty="0"/>
              <a:t>Guidelines for our Texas Woman’s University Standards can be found on each area’s website. Please review these and make sure you’re working with Suppliers who meet our Standards.</a:t>
            </a:r>
          </a:p>
          <a:p>
            <a:endParaRPr lang="en-US" dirty="0"/>
          </a:p>
        </p:txBody>
      </p:sp>
    </p:spTree>
    <p:extLst>
      <p:ext uri="{BB962C8B-B14F-4D97-AF65-F5344CB8AC3E}">
        <p14:creationId xmlns:p14="http://schemas.microsoft.com/office/powerpoint/2010/main" val="365268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571" y="3600450"/>
            <a:ext cx="5486400" cy="315591"/>
          </a:xfrm>
        </p:spPr>
        <p:txBody>
          <a:bodyPr/>
          <a:lstStyle/>
          <a:p>
            <a:r>
              <a:rPr lang="en-US" dirty="0"/>
              <a:t>Legal Review</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6" r="1806" b="1961"/>
          <a:stretch/>
        </p:blipFill>
        <p:spPr>
          <a:xfrm>
            <a:off x="1792288" y="459581"/>
            <a:ext cx="5486400" cy="3025589"/>
          </a:xfrm>
        </p:spPr>
      </p:pic>
      <p:sp>
        <p:nvSpPr>
          <p:cNvPr id="4" name="Text Placeholder 3"/>
          <p:cNvSpPr>
            <a:spLocks noGrp="1"/>
          </p:cNvSpPr>
          <p:nvPr>
            <p:ph type="body" sz="half" idx="2"/>
          </p:nvPr>
        </p:nvSpPr>
        <p:spPr>
          <a:xfrm>
            <a:off x="556890" y="3824545"/>
            <a:ext cx="8043970" cy="448191"/>
          </a:xfrm>
        </p:spPr>
        <p:txBody>
          <a:bodyPr/>
          <a:lstStyle/>
          <a:p>
            <a:r>
              <a:rPr lang="en-US" sz="1000" dirty="0">
                <a:latin typeface="Century Gothic" panose="020B0502020202020204" pitchFamily="34" charset="0"/>
              </a:rPr>
              <a:t>If you are not using an OGC Approved Template or a Supplier that is a Cooperative Purchasing Partner, the contract must be submitted to our Office of General Counsel for legal review. </a:t>
            </a:r>
            <a:r>
              <a:rPr lang="en-US" sz="1000" dirty="0">
                <a:effectLst/>
                <a:latin typeface="Century Gothic" panose="020B0502020202020204" pitchFamily="34" charset="0"/>
                <a:ea typeface="Calibri" panose="020F0502020204030204" pitchFamily="34" charset="0"/>
                <a:cs typeface="Times New Roman" panose="02020603050405020304" pitchFamily="18" charset="0"/>
              </a:rPr>
              <a:t>The legal review time frame is determined by a number of factors - number/length of documents for review, complexity of terms, volume of requests in OGC's line, and vendor edits and responsiveness.</a:t>
            </a:r>
            <a:r>
              <a:rPr lang="en-US" sz="1000" dirty="0">
                <a:latin typeface="Century Gothic" panose="020B0502020202020204" pitchFamily="34" charset="0"/>
              </a:rPr>
              <a:t> </a:t>
            </a:r>
            <a:r>
              <a:rPr lang="en-US" sz="1000" b="1" u="sng" dirty="0">
                <a:latin typeface="Century Gothic" panose="020B0502020202020204" pitchFamily="34" charset="0"/>
              </a:rPr>
              <a:t>Please plan accordingly. </a:t>
            </a:r>
          </a:p>
          <a:p>
            <a:endParaRPr lang="en-US" dirty="0"/>
          </a:p>
        </p:txBody>
      </p:sp>
    </p:spTree>
    <p:extLst>
      <p:ext uri="{BB962C8B-B14F-4D97-AF65-F5344CB8AC3E}">
        <p14:creationId xmlns:p14="http://schemas.microsoft.com/office/powerpoint/2010/main" val="318402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a lot of questions?</a:t>
            </a:r>
          </a:p>
        </p:txBody>
      </p:sp>
      <p:sp>
        <p:nvSpPr>
          <p:cNvPr id="4" name="Text Placeholder 3"/>
          <p:cNvSpPr>
            <a:spLocks noGrp="1"/>
          </p:cNvSpPr>
          <p:nvPr>
            <p:ph type="body" sz="half" idx="2"/>
          </p:nvPr>
        </p:nvSpPr>
        <p:spPr/>
        <p:txBody>
          <a:bodyPr/>
          <a:lstStyle/>
          <a:p>
            <a:r>
              <a:rPr lang="en-US" dirty="0"/>
              <a:t>Take a moment and review the landing page! </a:t>
            </a:r>
          </a:p>
          <a:p>
            <a:br>
              <a:rPr lang="en-US" dirty="0"/>
            </a:br>
            <a:endParaRPr lang="en-US" dirty="0"/>
          </a:p>
        </p:txBody>
      </p:sp>
      <p:pic>
        <p:nvPicPr>
          <p:cNvPr id="8" name="Picture 7"/>
          <p:cNvPicPr>
            <a:picLocks noChangeAspect="1"/>
          </p:cNvPicPr>
          <p:nvPr/>
        </p:nvPicPr>
        <p:blipFill>
          <a:blip r:embed="rId2"/>
          <a:stretch>
            <a:fillRect/>
          </a:stretch>
        </p:blipFill>
        <p:spPr>
          <a:xfrm>
            <a:off x="2794318" y="504438"/>
            <a:ext cx="3614102" cy="2996385"/>
          </a:xfrm>
          <a:prstGeom prst="rect">
            <a:avLst/>
          </a:prstGeom>
        </p:spPr>
      </p:pic>
    </p:spTree>
    <p:extLst>
      <p:ext uri="{BB962C8B-B14F-4D97-AF65-F5344CB8AC3E}">
        <p14:creationId xmlns:p14="http://schemas.microsoft.com/office/powerpoint/2010/main" val="21677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Contract Routing Ticket</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t="-1" r="1780" b="2793"/>
          <a:stretch/>
        </p:blipFill>
        <p:spPr>
          <a:xfrm>
            <a:off x="1792288" y="459581"/>
            <a:ext cx="5486400" cy="2999899"/>
          </a:xfrm>
        </p:spPr>
      </p:pic>
      <p:sp>
        <p:nvSpPr>
          <p:cNvPr id="4" name="Text Placeholder 3"/>
          <p:cNvSpPr>
            <a:spLocks noGrp="1"/>
          </p:cNvSpPr>
          <p:nvPr>
            <p:ph type="body" sz="half" idx="2"/>
          </p:nvPr>
        </p:nvSpPr>
        <p:spPr/>
        <p:txBody>
          <a:bodyPr/>
          <a:lstStyle/>
          <a:p>
            <a:r>
              <a:rPr lang="en-US" dirty="0"/>
              <a:t>Click on Submit Contract</a:t>
            </a:r>
          </a:p>
        </p:txBody>
      </p:sp>
    </p:spTree>
    <p:extLst>
      <p:ext uri="{BB962C8B-B14F-4D97-AF65-F5344CB8AC3E}">
        <p14:creationId xmlns:p14="http://schemas.microsoft.com/office/powerpoint/2010/main" val="2023085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54B74-A328-86A1-E2E0-DCEE51A692B9}"/>
              </a:ext>
            </a:extLst>
          </p:cNvPr>
          <p:cNvSpPr>
            <a:spLocks noGrp="1"/>
          </p:cNvSpPr>
          <p:nvPr>
            <p:ph type="title"/>
          </p:nvPr>
        </p:nvSpPr>
        <p:spPr/>
        <p:txBody>
          <a:bodyPr/>
          <a:lstStyle/>
          <a:p>
            <a:r>
              <a:rPr lang="en-US" dirty="0"/>
              <a:t>Need by date</a:t>
            </a:r>
          </a:p>
        </p:txBody>
      </p:sp>
      <p:sp>
        <p:nvSpPr>
          <p:cNvPr id="3" name="Picture Placeholder 2">
            <a:extLst>
              <a:ext uri="{FF2B5EF4-FFF2-40B4-BE49-F238E27FC236}">
                <a16:creationId xmlns:a16="http://schemas.microsoft.com/office/drawing/2014/main" id="{E9038D8C-1522-74B8-A596-870176A40121}"/>
              </a:ext>
            </a:extLst>
          </p:cNvPr>
          <p:cNvSpPr>
            <a:spLocks noGrp="1"/>
          </p:cNvSpPr>
          <p:nvPr>
            <p:ph type="pic" idx="1"/>
          </p:nvPr>
        </p:nvSpPr>
        <p:spPr/>
        <p:txBody>
          <a:bodyPr/>
          <a:lstStyle/>
          <a:p>
            <a:endParaRPr lang="en-US"/>
          </a:p>
        </p:txBody>
      </p:sp>
      <p:sp>
        <p:nvSpPr>
          <p:cNvPr id="4" name="Text Placeholder 3">
            <a:extLst>
              <a:ext uri="{FF2B5EF4-FFF2-40B4-BE49-F238E27FC236}">
                <a16:creationId xmlns:a16="http://schemas.microsoft.com/office/drawing/2014/main" id="{268BFFFB-5E8E-8CDF-2C7A-72326E09D748}"/>
              </a:ext>
            </a:extLst>
          </p:cNvPr>
          <p:cNvSpPr>
            <a:spLocks noGrp="1"/>
          </p:cNvSpPr>
          <p:nvPr>
            <p:ph type="body" sz="half" idx="2"/>
          </p:nvPr>
        </p:nvSpPr>
        <p:spPr>
          <a:xfrm>
            <a:off x="1792288" y="3916041"/>
            <a:ext cx="5486400" cy="448191"/>
          </a:xfrm>
        </p:spPr>
        <p:txBody>
          <a:bodyPr/>
          <a:lstStyle/>
          <a:p>
            <a:r>
              <a:rPr lang="en-US" sz="1100" dirty="0"/>
              <a:t>Provide the date that you need the contract by. This should correspond with the start date of the agreement. If there isn’t a specific start date, please provide one. Please take into account processing time.</a:t>
            </a:r>
          </a:p>
        </p:txBody>
      </p:sp>
      <p:pic>
        <p:nvPicPr>
          <p:cNvPr id="8" name="Picture 7">
            <a:extLst>
              <a:ext uri="{FF2B5EF4-FFF2-40B4-BE49-F238E27FC236}">
                <a16:creationId xmlns:a16="http://schemas.microsoft.com/office/drawing/2014/main" id="{FC627F3C-CF73-21CD-1275-3FEFBA726EDA}"/>
              </a:ext>
            </a:extLst>
          </p:cNvPr>
          <p:cNvPicPr>
            <a:picLocks noChangeAspect="1"/>
          </p:cNvPicPr>
          <p:nvPr/>
        </p:nvPicPr>
        <p:blipFill>
          <a:blip r:embed="rId2"/>
          <a:stretch>
            <a:fillRect/>
          </a:stretch>
        </p:blipFill>
        <p:spPr>
          <a:xfrm>
            <a:off x="1792288" y="239572"/>
            <a:ext cx="4959032" cy="3339082"/>
          </a:xfrm>
          <a:prstGeom prst="rect">
            <a:avLst/>
          </a:prstGeom>
        </p:spPr>
      </p:pic>
    </p:spTree>
    <p:extLst>
      <p:ext uri="{BB962C8B-B14F-4D97-AF65-F5344CB8AC3E}">
        <p14:creationId xmlns:p14="http://schemas.microsoft.com/office/powerpoint/2010/main" val="38648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your Contract Category</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52" r="1852"/>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sz="900" dirty="0"/>
              <a:t> If you’re unsure of what type of contract you need, check out the link to the Contract Category Guide on the landing page. It will tell you which Category we have OGC created templates for. Quite helpful for trying to forgo legal review of contracts. </a:t>
            </a:r>
          </a:p>
          <a:p>
            <a:endParaRPr lang="en-US" sz="900" dirty="0"/>
          </a:p>
        </p:txBody>
      </p:sp>
    </p:spTree>
    <p:extLst>
      <p:ext uri="{BB962C8B-B14F-4D97-AF65-F5344CB8AC3E}">
        <p14:creationId xmlns:p14="http://schemas.microsoft.com/office/powerpoint/2010/main" val="3110743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Fill out Supplier information</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05" r="1705"/>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sz="1000" dirty="0"/>
              <a:t>The Supplier must be set up in order to enter your ticket. Instructions for that process can be found here on our Procurement Website: </a:t>
            </a:r>
            <a:r>
              <a:rPr lang="en-US" sz="1000" u="sng" dirty="0">
                <a:hlinkClick r:id="rId3"/>
              </a:rPr>
              <a:t>https://twu.edu/procurement/supplier-registration/</a:t>
            </a:r>
            <a:r>
              <a:rPr lang="en-US" sz="1000" dirty="0"/>
              <a:t> </a:t>
            </a:r>
          </a:p>
          <a:p>
            <a:br>
              <a:rPr lang="en-US" dirty="0"/>
            </a:br>
            <a:endParaRPr lang="en-US" dirty="0"/>
          </a:p>
        </p:txBody>
      </p:sp>
    </p:spTree>
    <p:extLst>
      <p:ext uri="{BB962C8B-B14F-4D97-AF65-F5344CB8AC3E}">
        <p14:creationId xmlns:p14="http://schemas.microsoft.com/office/powerpoint/2010/main" val="3619712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CA2BF3B-519C-EFDE-2813-5A649B98BD28}"/>
              </a:ext>
            </a:extLst>
          </p:cNvPr>
          <p:cNvSpPr>
            <a:spLocks noGrp="1"/>
          </p:cNvSpPr>
          <p:nvPr>
            <p:ph type="title"/>
          </p:nvPr>
        </p:nvSpPr>
        <p:spPr>
          <a:xfrm>
            <a:off x="457200" y="205979"/>
            <a:ext cx="8229600" cy="857250"/>
          </a:xfrm>
        </p:spPr>
        <p:txBody>
          <a:bodyPr/>
          <a:lstStyle/>
          <a:p>
            <a:r>
              <a:rPr lang="en-US" dirty="0"/>
              <a:t>Supplier Relations</a:t>
            </a:r>
          </a:p>
        </p:txBody>
      </p:sp>
      <p:pic>
        <p:nvPicPr>
          <p:cNvPr id="7" name="Content Placeholder 4">
            <a:extLst>
              <a:ext uri="{FF2B5EF4-FFF2-40B4-BE49-F238E27FC236}">
                <a16:creationId xmlns:a16="http://schemas.microsoft.com/office/drawing/2014/main" id="{12EF9DBE-FCDA-E209-2B68-229BF5B4C2B6}"/>
              </a:ext>
            </a:extLst>
          </p:cNvPr>
          <p:cNvPicPr>
            <a:picLocks noGrp="1" noChangeAspect="1"/>
          </p:cNvPicPr>
          <p:nvPr>
            <p:ph idx="1"/>
          </p:nvPr>
        </p:nvPicPr>
        <p:blipFill>
          <a:blip r:embed="rId3"/>
          <a:stretch>
            <a:fillRect/>
          </a:stretch>
        </p:blipFill>
        <p:spPr>
          <a:xfrm>
            <a:off x="457200" y="1327870"/>
            <a:ext cx="8229600" cy="2262720"/>
          </a:xfrm>
        </p:spPr>
      </p:pic>
    </p:spTree>
    <p:extLst>
      <p:ext uri="{BB962C8B-B14F-4D97-AF65-F5344CB8AC3E}">
        <p14:creationId xmlns:p14="http://schemas.microsoft.com/office/powerpoint/2010/main" val="391161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Routing Ticketing System</a:t>
            </a:r>
          </a:p>
        </p:txBody>
      </p:sp>
      <p:sp>
        <p:nvSpPr>
          <p:cNvPr id="3" name="Content Placeholder 2"/>
          <p:cNvSpPr>
            <a:spLocks noGrp="1"/>
          </p:cNvSpPr>
          <p:nvPr>
            <p:ph idx="1"/>
          </p:nvPr>
        </p:nvSpPr>
        <p:spPr/>
        <p:txBody>
          <a:bodyPr/>
          <a:lstStyle/>
          <a:p>
            <a:pPr marL="0" indent="0">
              <a:buNone/>
            </a:pPr>
            <a:r>
              <a:rPr lang="en-US" sz="1400" dirty="0"/>
              <a:t>This new system will allow for a streamlined review process of contracts and will replace the current Contract Routing Sheet. Online review and approval will create transparency for all approvers and end users. We’ve created a comprehensive knowledge based site that includes all information and resources related to the new contract routing ticket system.  We hope you like it!</a:t>
            </a:r>
          </a:p>
          <a:p>
            <a:pPr marL="0" indent="0">
              <a:buNone/>
            </a:pPr>
            <a:endParaRPr lang="en-US" sz="1800" dirty="0">
              <a:hlinkClick r:id="rId2" tooltip="https://servicecenter.twu.edu/tdclient/1956/portal/requests/servicedet?id=53850"/>
            </a:endParaRPr>
          </a:p>
          <a:p>
            <a:pPr marL="0" indent="0">
              <a:buNone/>
            </a:pPr>
            <a:r>
              <a:rPr lang="en-US" sz="1800" dirty="0">
                <a:hlinkClick r:id="rId2"/>
              </a:rPr>
              <a:t>https://servicecenter.twu.edu/TDClient/1956/Portal/Requests/ServiceDet?ID=53850</a:t>
            </a:r>
            <a:endParaRPr lang="en-US" sz="1800" dirty="0"/>
          </a:p>
          <a:p>
            <a:pPr marL="0" indent="0">
              <a:buNone/>
            </a:pPr>
            <a:endParaRPr lang="en-US" sz="1800" dirty="0"/>
          </a:p>
        </p:txBody>
      </p:sp>
    </p:spTree>
    <p:extLst>
      <p:ext uri="{BB962C8B-B14F-4D97-AF65-F5344CB8AC3E}">
        <p14:creationId xmlns:p14="http://schemas.microsoft.com/office/powerpoint/2010/main" val="1359198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Supplier Contact &amp; Supplier Signer</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05" r="1705"/>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sz="1000" dirty="0"/>
              <a:t>Sometimes the person with Signing authority on behalf of the Supplier is different than the Contact. Please check with your Supplier to confirm the Signer before submitting your contract. </a:t>
            </a:r>
          </a:p>
          <a:p>
            <a:br>
              <a:rPr lang="en-US" dirty="0"/>
            </a:br>
            <a:endParaRPr lang="en-US" dirty="0"/>
          </a:p>
        </p:txBody>
      </p:sp>
    </p:spTree>
    <p:extLst>
      <p:ext uri="{BB962C8B-B14F-4D97-AF65-F5344CB8AC3E}">
        <p14:creationId xmlns:p14="http://schemas.microsoft.com/office/powerpoint/2010/main" val="2804195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 Signer</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05" r="1705"/>
          <a:stretch>
            <a:fillRect/>
          </a:stretch>
        </p:blipFill>
        <p:spPr/>
      </p:pic>
      <p:sp>
        <p:nvSpPr>
          <p:cNvPr id="4" name="Text Placeholder 3"/>
          <p:cNvSpPr>
            <a:spLocks noGrp="1"/>
          </p:cNvSpPr>
          <p:nvPr>
            <p:ph type="body" sz="half" idx="2"/>
          </p:nvPr>
        </p:nvSpPr>
        <p:spPr/>
        <p:txBody>
          <a:bodyPr/>
          <a:lstStyle/>
          <a:p>
            <a:r>
              <a:rPr lang="en-US" dirty="0"/>
              <a:t>If the Supplier Signer is the same as the contact, click NO</a:t>
            </a:r>
          </a:p>
          <a:p>
            <a:endParaRPr lang="en-US" dirty="0"/>
          </a:p>
        </p:txBody>
      </p:sp>
    </p:spTree>
    <p:extLst>
      <p:ext uri="{BB962C8B-B14F-4D97-AF65-F5344CB8AC3E}">
        <p14:creationId xmlns:p14="http://schemas.microsoft.com/office/powerpoint/2010/main" val="2845769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 Signer</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05" r="1705"/>
          <a:stretch>
            <a:fillRect/>
          </a:stretch>
        </p:blipFill>
        <p:spPr/>
      </p:pic>
      <p:sp>
        <p:nvSpPr>
          <p:cNvPr id="4" name="Text Placeholder 3"/>
          <p:cNvSpPr>
            <a:spLocks noGrp="1"/>
          </p:cNvSpPr>
          <p:nvPr>
            <p:ph type="body" sz="half" idx="2"/>
          </p:nvPr>
        </p:nvSpPr>
        <p:spPr/>
        <p:txBody>
          <a:bodyPr/>
          <a:lstStyle/>
          <a:p>
            <a:r>
              <a:rPr lang="en-US" dirty="0"/>
              <a:t>If Supplier Signer is different than Contact, click YES</a:t>
            </a:r>
          </a:p>
        </p:txBody>
      </p:sp>
    </p:spTree>
    <p:extLst>
      <p:ext uri="{BB962C8B-B14F-4D97-AF65-F5344CB8AC3E}">
        <p14:creationId xmlns:p14="http://schemas.microsoft.com/office/powerpoint/2010/main" val="2517147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Signer Information</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944" r="1944"/>
          <a:stretch>
            <a:fillRect/>
          </a:stretch>
        </p:blipFill>
        <p:spPr/>
      </p:pic>
      <p:sp>
        <p:nvSpPr>
          <p:cNvPr id="4" name="Text Placeholder 3"/>
          <p:cNvSpPr>
            <a:spLocks noGrp="1"/>
          </p:cNvSpPr>
          <p:nvPr>
            <p:ph type="body" sz="half" idx="2"/>
          </p:nvPr>
        </p:nvSpPr>
        <p:spPr/>
        <p:txBody>
          <a:bodyPr/>
          <a:lstStyle/>
          <a:p>
            <a:r>
              <a:rPr lang="en-US" sz="1200" dirty="0"/>
              <a:t>Add BOTH Name and Email for person signing on Supplier side. We will need this information for routing the contract for signature. </a:t>
            </a:r>
          </a:p>
        </p:txBody>
      </p:sp>
    </p:spTree>
    <p:extLst>
      <p:ext uri="{BB962C8B-B14F-4D97-AF65-F5344CB8AC3E}">
        <p14:creationId xmlns:p14="http://schemas.microsoft.com/office/powerpoint/2010/main" val="2624985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a Sole Source?</a:t>
            </a:r>
          </a:p>
        </p:txBody>
      </p:sp>
      <p:sp>
        <p:nvSpPr>
          <p:cNvPr id="4" name="Text Placeholder 3"/>
          <p:cNvSpPr>
            <a:spLocks noGrp="1"/>
          </p:cNvSpPr>
          <p:nvPr>
            <p:ph type="body" sz="half" idx="2"/>
          </p:nvPr>
        </p:nvSpPr>
        <p:spPr>
          <a:xfrm>
            <a:off x="1792288" y="3916041"/>
            <a:ext cx="5486400" cy="448191"/>
          </a:xfrm>
        </p:spPr>
        <p:txBody>
          <a:bodyPr/>
          <a:lstStyle/>
          <a:p>
            <a:r>
              <a:rPr lang="en-US" sz="1050" dirty="0"/>
              <a:t>Sole Source is needed when the supplier is NOT on a cooperative contract and the total amount for contract is over $50K and the good/service can ONLY be purchased from that particular supplier.</a:t>
            </a:r>
          </a:p>
          <a:p>
            <a:br>
              <a:rPr lang="en-US" dirty="0"/>
            </a:br>
            <a:endParaRPr lang="en-US" dirty="0"/>
          </a:p>
        </p:txBody>
      </p:sp>
      <p:pic>
        <p:nvPicPr>
          <p:cNvPr id="8" name="Picture Placeholder 7">
            <a:extLst>
              <a:ext uri="{FF2B5EF4-FFF2-40B4-BE49-F238E27FC236}">
                <a16:creationId xmlns:a16="http://schemas.microsoft.com/office/drawing/2014/main" id="{9884D33E-4A91-8530-0360-583244DD98DF}"/>
              </a:ext>
            </a:extLst>
          </p:cNvPr>
          <p:cNvPicPr>
            <a:picLocks noGrp="1" noChangeAspect="1"/>
          </p:cNvPicPr>
          <p:nvPr>
            <p:ph type="pic" idx="1"/>
          </p:nvPr>
        </p:nvPicPr>
        <p:blipFill rotWithShape="1">
          <a:blip r:embed="rId3"/>
          <a:srcRect l="11553" r="11553"/>
          <a:stretch/>
        </p:blipFill>
        <p:spPr/>
      </p:pic>
    </p:spTree>
    <p:extLst>
      <p:ext uri="{BB962C8B-B14F-4D97-AF65-F5344CB8AC3E}">
        <p14:creationId xmlns:p14="http://schemas.microsoft.com/office/powerpoint/2010/main" val="2279775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Is this a Renewal, Change Order, or Amendment?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p:txBody>
          <a:bodyPr/>
          <a:lstStyle/>
          <a:p>
            <a:r>
              <a:rPr lang="en-US" dirty="0"/>
              <a:t>Click yes if any of these apply.</a:t>
            </a:r>
          </a:p>
        </p:txBody>
      </p:sp>
    </p:spTree>
    <p:extLst>
      <p:ext uri="{BB962C8B-B14F-4D97-AF65-F5344CB8AC3E}">
        <p14:creationId xmlns:p14="http://schemas.microsoft.com/office/powerpoint/2010/main" val="3515114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627157"/>
            <a:ext cx="5486400" cy="315591"/>
          </a:xfrm>
        </p:spPr>
        <p:txBody>
          <a:bodyPr/>
          <a:lstStyle/>
          <a:p>
            <a:r>
              <a:rPr lang="en-US" dirty="0"/>
              <a:t>Previous or Related Contract Number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55" r="1755"/>
          <a:stretch>
            <a:fillRect/>
          </a:stretch>
        </p:blipFill>
        <p:spPr/>
      </p:pic>
      <p:sp>
        <p:nvSpPr>
          <p:cNvPr id="4" name="Text Placeholder 3"/>
          <p:cNvSpPr>
            <a:spLocks noGrp="1"/>
          </p:cNvSpPr>
          <p:nvPr>
            <p:ph type="body" sz="half" idx="2"/>
          </p:nvPr>
        </p:nvSpPr>
        <p:spPr>
          <a:xfrm>
            <a:off x="1792288" y="3942748"/>
            <a:ext cx="5486400" cy="448191"/>
          </a:xfrm>
        </p:spPr>
        <p:txBody>
          <a:bodyPr/>
          <a:lstStyle/>
          <a:p>
            <a:r>
              <a:rPr lang="en-US" dirty="0"/>
              <a:t> </a:t>
            </a:r>
            <a:r>
              <a:rPr lang="en-US" sz="1200" dirty="0"/>
              <a:t>If Yes, please provide us with the Previous Contract Number attached to this renewal agreement (ASC-XXXX-XXX, PSC-XXXX-XXX, etc.)</a:t>
            </a:r>
          </a:p>
        </p:txBody>
      </p:sp>
    </p:spTree>
    <p:extLst>
      <p:ext uri="{BB962C8B-B14F-4D97-AF65-F5344CB8AC3E}">
        <p14:creationId xmlns:p14="http://schemas.microsoft.com/office/powerpoint/2010/main" val="3535312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00901"/>
            <a:ext cx="5486400" cy="315591"/>
          </a:xfrm>
        </p:spPr>
        <p:txBody>
          <a:bodyPr/>
          <a:lstStyle/>
          <a:p>
            <a:r>
              <a:rPr lang="en-US" dirty="0"/>
              <a:t>Is this a Service?</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r="1780" b="2299"/>
          <a:stretch/>
        </p:blipFill>
        <p:spPr>
          <a:xfrm>
            <a:off x="1792288" y="314801"/>
            <a:ext cx="5486400" cy="3015139"/>
          </a:xfrm>
        </p:spPr>
      </p:pic>
      <p:sp>
        <p:nvSpPr>
          <p:cNvPr id="4" name="Text Placeholder 3"/>
          <p:cNvSpPr>
            <a:spLocks noGrp="1"/>
          </p:cNvSpPr>
          <p:nvPr>
            <p:ph type="body" sz="half" idx="2"/>
          </p:nvPr>
        </p:nvSpPr>
        <p:spPr>
          <a:xfrm>
            <a:off x="1792288" y="3691564"/>
            <a:ext cx="5486400" cy="448191"/>
          </a:xfrm>
        </p:spPr>
        <p:txBody>
          <a:bodyPr/>
          <a:lstStyle/>
          <a:p>
            <a:r>
              <a:rPr lang="en-US" sz="900" dirty="0"/>
              <a:t>Risk Management review is required on all service contracts. The only exception is Guest Lecturers, Advertising Agreements, and Athletic Team Hotels. All other agreements are considered services and must be viewed by Risk Management. If you are unsure if Risk Management needs to review your agreement, please review the TWU Signature Matrix here: </a:t>
            </a:r>
            <a:r>
              <a:rPr lang="en-US" sz="900" dirty="0">
                <a:hlinkClick r:id="rId3"/>
              </a:rPr>
              <a:t>https://twu.edu/media/documents/procurement/FY24-Contract-Signature-Matrix-signed.pdf</a:t>
            </a:r>
            <a:r>
              <a:rPr lang="en-US" sz="900" dirty="0"/>
              <a:t>  </a:t>
            </a:r>
          </a:p>
          <a:p>
            <a:endParaRPr lang="en-US" dirty="0"/>
          </a:p>
        </p:txBody>
      </p:sp>
    </p:spTree>
    <p:extLst>
      <p:ext uri="{BB962C8B-B14F-4D97-AF65-F5344CB8AC3E}">
        <p14:creationId xmlns:p14="http://schemas.microsoft.com/office/powerpoint/2010/main" val="3566722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12850"/>
            <a:ext cx="5486400" cy="315591"/>
          </a:xfrm>
        </p:spPr>
        <p:txBody>
          <a:bodyPr/>
          <a:lstStyle/>
          <a:p>
            <a:r>
              <a:rPr lang="en-US" dirty="0"/>
              <a:t>Certificate of Insurance (COI)</a:t>
            </a:r>
          </a:p>
        </p:txBody>
      </p:sp>
      <p:sp>
        <p:nvSpPr>
          <p:cNvPr id="4" name="Text Placeholder 3"/>
          <p:cNvSpPr>
            <a:spLocks noGrp="1"/>
          </p:cNvSpPr>
          <p:nvPr>
            <p:ph type="body" sz="half" idx="2"/>
          </p:nvPr>
        </p:nvSpPr>
        <p:spPr>
          <a:xfrm>
            <a:off x="1792288" y="3659743"/>
            <a:ext cx="5486400" cy="448191"/>
          </a:xfrm>
        </p:spPr>
        <p:txBody>
          <a:bodyPr/>
          <a:lstStyle/>
          <a:p>
            <a:r>
              <a:rPr lang="en-US" sz="1050" dirty="0"/>
              <a:t>You will need to upload the supplier’s Certificate of Insurance (COI) meeting TWU’s third-party insurance requirements </a:t>
            </a:r>
            <a:r>
              <a:rPr lang="en-US" sz="1050" u="sng" dirty="0">
                <a:hlinkClick r:id="rId2"/>
              </a:rPr>
              <a:t>https://twu.edu/media/documents/risk-management/TWU-Third-Party-Insurance-Standards.pdf</a:t>
            </a:r>
            <a:r>
              <a:rPr lang="en-US" sz="1050" dirty="0"/>
              <a:t> </a:t>
            </a:r>
          </a:p>
          <a:p>
            <a:r>
              <a:rPr lang="en-US" sz="1050" dirty="0"/>
              <a:t>**If you are seeking a waiver on the Certificate of Insurance Requirement - Please add that information in the description box later in the form**</a:t>
            </a:r>
          </a:p>
          <a:p>
            <a:br>
              <a:rPr lang="en-US" sz="1050" dirty="0"/>
            </a:br>
            <a:endParaRPr lang="en-US" sz="1050" dirty="0"/>
          </a:p>
        </p:txBody>
      </p:sp>
      <p:pic>
        <p:nvPicPr>
          <p:cNvPr id="1026" name="Picture 2" descr="https://lh7-us.googleusercontent.com/wGWvawgRPC-YZRsR8ZhmNJQwPCfz7p_C-QhP64ctu9yuhhHs5vd6ppaysq2VuCNVklYsmr2ZNAbBzkUGgx4m0hnnmQJwt_DuUoAq1kTdpz5qdMGxyjI9H1o5VIvbpHG6Uwem6lzppce0AFB5uGeA3w=s2048"/>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773" r="1773"/>
          <a:stretch>
            <a:fillRect/>
          </a:stretch>
        </p:blipFill>
        <p:spPr bwMode="auto">
          <a:xfrm>
            <a:off x="1792288" y="345281"/>
            <a:ext cx="54864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039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330888"/>
            <a:ext cx="5486400" cy="315591"/>
          </a:xfrm>
        </p:spPr>
        <p:txBody>
          <a:bodyPr/>
          <a:lstStyle/>
          <a:p>
            <a:r>
              <a:rPr lang="en-US" dirty="0"/>
              <a:t>Need a waiver?</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224" r="7224" b="9015"/>
          <a:stretch/>
        </p:blipFill>
        <p:spPr>
          <a:xfrm>
            <a:off x="1792288" y="459581"/>
            <a:ext cx="5486400" cy="2807875"/>
          </a:xfrm>
        </p:spPr>
      </p:pic>
      <p:sp>
        <p:nvSpPr>
          <p:cNvPr id="4" name="Text Placeholder 3"/>
          <p:cNvSpPr>
            <a:spLocks noGrp="1"/>
          </p:cNvSpPr>
          <p:nvPr>
            <p:ph type="body" sz="half" idx="2"/>
          </p:nvPr>
        </p:nvSpPr>
        <p:spPr>
          <a:xfrm>
            <a:off x="1792288" y="3646479"/>
            <a:ext cx="5486400" cy="448191"/>
          </a:xfrm>
        </p:spPr>
        <p:txBody>
          <a:bodyPr/>
          <a:lstStyle/>
          <a:p>
            <a:r>
              <a:rPr lang="en-US" sz="1200" dirty="0"/>
              <a:t>We’ve added a toggle if you’re requesting a waiver of insurance. Please note, very few agreements do not require a COI. You still may be requested to provide one from the supplier.</a:t>
            </a:r>
          </a:p>
        </p:txBody>
      </p:sp>
    </p:spTree>
    <p:extLst>
      <p:ext uri="{BB962C8B-B14F-4D97-AF65-F5344CB8AC3E}">
        <p14:creationId xmlns:p14="http://schemas.microsoft.com/office/powerpoint/2010/main" val="154089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Locating our Ticketing System	</a:t>
            </a:r>
          </a:p>
        </p:txBody>
      </p:sp>
      <p:sp>
        <p:nvSpPr>
          <p:cNvPr id="6" name="Text Placeholder 5"/>
          <p:cNvSpPr>
            <a:spLocks noGrp="1"/>
          </p:cNvSpPr>
          <p:nvPr>
            <p:ph type="body" sz="half" idx="2"/>
          </p:nvPr>
        </p:nvSpPr>
        <p:spPr/>
        <p:txBody>
          <a:bodyPr/>
          <a:lstStyle/>
          <a:p>
            <a:r>
              <a:rPr lang="en-US" dirty="0"/>
              <a:t>Go to Service Center Portal: </a:t>
            </a:r>
            <a:r>
              <a:rPr lang="en-US" dirty="0">
                <a:hlinkClick r:id="rId2"/>
              </a:rPr>
              <a:t>https://servicecenter.twu.edu/</a:t>
            </a:r>
            <a:r>
              <a:rPr lang="en-US" dirty="0"/>
              <a:t> </a:t>
            </a:r>
          </a:p>
        </p:txBody>
      </p:sp>
      <p:pic>
        <p:nvPicPr>
          <p:cNvPr id="8" name="Picture Placeholder 7"/>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6726" r="6726" b="1706"/>
          <a:stretch/>
        </p:blipFill>
        <p:spPr>
          <a:xfrm>
            <a:off x="1792288" y="459581"/>
            <a:ext cx="5486400" cy="3033427"/>
          </a:xfrm>
        </p:spPr>
      </p:pic>
    </p:spTree>
    <p:extLst>
      <p:ext uri="{BB962C8B-B14F-4D97-AF65-F5344CB8AC3E}">
        <p14:creationId xmlns:p14="http://schemas.microsoft.com/office/powerpoint/2010/main" val="2569360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Contracts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sz="1200" dirty="0"/>
              <a:t>Is this contract for software, hardware, or have a technology component? This includes, but is not limited to: software, cloud services, SAAS, mobile applications, web applications, licensing, etc. </a:t>
            </a:r>
          </a:p>
          <a:p>
            <a:endParaRPr lang="en-US" dirty="0"/>
          </a:p>
        </p:txBody>
      </p:sp>
    </p:spTree>
    <p:extLst>
      <p:ext uri="{BB962C8B-B14F-4D97-AF65-F5344CB8AC3E}">
        <p14:creationId xmlns:p14="http://schemas.microsoft.com/office/powerpoint/2010/main" val="8763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Contracts</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6" r="1806" b="2545"/>
          <a:stretch/>
        </p:blipFill>
        <p:spPr>
          <a:xfrm>
            <a:off x="1792288" y="459581"/>
            <a:ext cx="5486400" cy="3007519"/>
          </a:xfrm>
        </p:spPr>
      </p:pic>
      <p:sp>
        <p:nvSpPr>
          <p:cNvPr id="4" name="Text Placeholder 3"/>
          <p:cNvSpPr>
            <a:spLocks noGrp="1"/>
          </p:cNvSpPr>
          <p:nvPr>
            <p:ph type="body" sz="half" idx="2"/>
          </p:nvPr>
        </p:nvSpPr>
        <p:spPr/>
        <p:txBody>
          <a:bodyPr/>
          <a:lstStyle/>
          <a:p>
            <a:r>
              <a:rPr lang="en-US" sz="800" dirty="0"/>
              <a:t>If it is for Software, you will need to complete the expanded questions. Questions with checkboxes allow for multiple answers. If you are unsure, please read the agreement or ask the Supplier. Your Risk Assessment completed by IT Solutions should contain a lot of the same information. </a:t>
            </a:r>
          </a:p>
          <a:p>
            <a:endParaRPr lang="en-US" dirty="0"/>
          </a:p>
        </p:txBody>
      </p:sp>
    </p:spTree>
    <p:extLst>
      <p:ext uri="{BB962C8B-B14F-4D97-AF65-F5344CB8AC3E}">
        <p14:creationId xmlns:p14="http://schemas.microsoft.com/office/powerpoint/2010/main" val="2620092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385661"/>
            <a:ext cx="5486400" cy="315591"/>
          </a:xfrm>
        </p:spPr>
        <p:txBody>
          <a:bodyPr/>
          <a:lstStyle/>
          <a:p>
            <a:r>
              <a:rPr lang="en-US" dirty="0"/>
              <a:t>Risk Assessment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02" r="1802"/>
          <a:stretch>
            <a:fillRect/>
          </a:stretch>
        </p:blipFill>
        <p:spPr>
          <a:xfrm>
            <a:off x="1792288" y="299561"/>
            <a:ext cx="5486400" cy="3086100"/>
          </a:xfrm>
        </p:spPr>
      </p:pic>
      <p:sp>
        <p:nvSpPr>
          <p:cNvPr id="4" name="Text Placeholder 3"/>
          <p:cNvSpPr>
            <a:spLocks noGrp="1"/>
          </p:cNvSpPr>
          <p:nvPr>
            <p:ph type="body" sz="half" idx="2"/>
          </p:nvPr>
        </p:nvSpPr>
        <p:spPr>
          <a:xfrm>
            <a:off x="1792288" y="3722167"/>
            <a:ext cx="5486400" cy="448191"/>
          </a:xfrm>
        </p:spPr>
        <p:txBody>
          <a:bodyPr/>
          <a:lstStyle/>
          <a:p>
            <a:r>
              <a:rPr lang="en-US" sz="900" dirty="0"/>
              <a:t>Risk Assessments need to be included with your Supporting Documentation. You must have a completed Risk Assessment by ITS to submit your Contract for review. Contracts submitted without completed Risk Assessments will be rejected. Link to ITS TDX for Risk Assessment: </a:t>
            </a:r>
            <a:r>
              <a:rPr lang="en-US" sz="900" dirty="0">
                <a:hlinkClick r:id="rId3"/>
              </a:rPr>
              <a:t>https://servicecenter.twu.edu/TDClient/1956/Portal/Requests/ServiceDet?ID=12086</a:t>
            </a:r>
            <a:r>
              <a:rPr lang="en-US" sz="900" dirty="0"/>
              <a:t> </a:t>
            </a:r>
          </a:p>
          <a:p>
            <a:br>
              <a:rPr lang="en-US" dirty="0"/>
            </a:br>
            <a:endParaRPr lang="en-US" dirty="0"/>
          </a:p>
        </p:txBody>
      </p:sp>
    </p:spTree>
    <p:extLst>
      <p:ext uri="{BB962C8B-B14F-4D97-AF65-F5344CB8AC3E}">
        <p14:creationId xmlns:p14="http://schemas.microsoft.com/office/powerpoint/2010/main" val="417970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Compliance Report (VPAT)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98" r="1898"/>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dirty="0"/>
              <a:t>For all Software, you must include an Accessibility Compliance Report. This is provided by the Supplier. </a:t>
            </a:r>
          </a:p>
          <a:p>
            <a:br>
              <a:rPr lang="en-US" dirty="0"/>
            </a:br>
            <a:endParaRPr lang="en-US" dirty="0"/>
          </a:p>
        </p:txBody>
      </p:sp>
    </p:spTree>
    <p:extLst>
      <p:ext uri="{BB962C8B-B14F-4D97-AF65-F5344CB8AC3E}">
        <p14:creationId xmlns:p14="http://schemas.microsoft.com/office/powerpoint/2010/main" val="1649407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Exception Request Form</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a:xfrm>
            <a:off x="1792288" y="3806108"/>
            <a:ext cx="5486400" cy="448191"/>
          </a:xfrm>
        </p:spPr>
        <p:txBody>
          <a:bodyPr/>
          <a:lstStyle/>
          <a:p>
            <a:r>
              <a:rPr lang="en-US" sz="1050" dirty="0"/>
              <a:t>If the Supplier does not have an Accessibility Compliance Report (VPAT), then you must provide a completed Accessibility Exception Request Form. Link to document download is located in </a:t>
            </a:r>
            <a:r>
              <a:rPr lang="en-US" sz="1050" dirty="0">
                <a:hlinkClick r:id="rId3"/>
              </a:rPr>
              <a:t>Supporting Documentation Breakdown.</a:t>
            </a:r>
            <a:br>
              <a:rPr lang="en-US" dirty="0">
                <a:hlinkClick r:id="rId3"/>
              </a:rPr>
            </a:br>
            <a:endParaRPr lang="en-US" dirty="0"/>
          </a:p>
        </p:txBody>
      </p:sp>
    </p:spTree>
    <p:extLst>
      <p:ext uri="{BB962C8B-B14F-4D97-AF65-F5344CB8AC3E}">
        <p14:creationId xmlns:p14="http://schemas.microsoft.com/office/powerpoint/2010/main" val="967445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42654"/>
            <a:ext cx="5486400" cy="315591"/>
          </a:xfrm>
        </p:spPr>
        <p:txBody>
          <a:bodyPr/>
          <a:lstStyle/>
          <a:p>
            <a:r>
              <a:rPr lang="en-US" dirty="0"/>
              <a:t>Is the Supplier on a Cooperative?</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r="1780" b="5756"/>
          <a:stretch/>
        </p:blipFill>
        <p:spPr>
          <a:xfrm>
            <a:off x="1792288" y="459581"/>
            <a:ext cx="5486400" cy="2908459"/>
          </a:xfrm>
        </p:spPr>
      </p:pic>
      <p:sp>
        <p:nvSpPr>
          <p:cNvPr id="4" name="Text Placeholder 3"/>
          <p:cNvSpPr>
            <a:spLocks noGrp="1"/>
          </p:cNvSpPr>
          <p:nvPr>
            <p:ph type="body" sz="half" idx="2"/>
          </p:nvPr>
        </p:nvSpPr>
        <p:spPr>
          <a:xfrm>
            <a:off x="1792288" y="3801407"/>
            <a:ext cx="5949174" cy="448191"/>
          </a:xfrm>
        </p:spPr>
        <p:txBody>
          <a:bodyPr/>
          <a:lstStyle/>
          <a:p>
            <a:r>
              <a:rPr lang="en-US" sz="1050" dirty="0"/>
              <a:t>If you are submitting a contract with a Cooperative Purchasing Partner, we will need that information from you as well. Using suppliers available on Cooperatives, full fills the procurement method (No Bids or Sole Source to worry about) and if the vendor accepts our Standard Contract Addendum, we can process without sending for legal review.</a:t>
            </a:r>
          </a:p>
          <a:p>
            <a:br>
              <a:rPr lang="en-US" dirty="0"/>
            </a:br>
            <a:endParaRPr lang="en-US" dirty="0"/>
          </a:p>
        </p:txBody>
      </p:sp>
    </p:spTree>
    <p:extLst>
      <p:ext uri="{BB962C8B-B14F-4D97-AF65-F5344CB8AC3E}">
        <p14:creationId xmlns:p14="http://schemas.microsoft.com/office/powerpoint/2010/main" val="2618313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326769"/>
            <a:ext cx="5486400" cy="315591"/>
          </a:xfrm>
        </p:spPr>
        <p:txBody>
          <a:bodyPr/>
          <a:lstStyle/>
          <a:p>
            <a:r>
              <a:rPr lang="en-US" dirty="0"/>
              <a:t>Cooperative Purchasing Partners</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r="1780" b="9954"/>
          <a:stretch/>
        </p:blipFill>
        <p:spPr>
          <a:xfrm>
            <a:off x="1792288" y="459581"/>
            <a:ext cx="5486400" cy="2778919"/>
          </a:xfrm>
        </p:spPr>
      </p:pic>
      <p:sp>
        <p:nvSpPr>
          <p:cNvPr id="4" name="Text Placeholder 3"/>
          <p:cNvSpPr>
            <a:spLocks noGrp="1"/>
          </p:cNvSpPr>
          <p:nvPr>
            <p:ph type="body" sz="half" idx="2"/>
          </p:nvPr>
        </p:nvSpPr>
        <p:spPr>
          <a:xfrm>
            <a:off x="1868488" y="3642360"/>
            <a:ext cx="5486400" cy="448191"/>
          </a:xfrm>
        </p:spPr>
        <p:txBody>
          <a:bodyPr/>
          <a:lstStyle/>
          <a:p>
            <a:r>
              <a:rPr lang="en-US" sz="1100" dirty="0"/>
              <a:t> Not sure if the Supplier you’re wanting to contract with is on a Cooperative? Ask your Supplier! You can find more information on Cooperative Purchasing partners on our website: </a:t>
            </a:r>
            <a:r>
              <a:rPr lang="en-US" sz="1100" u="sng" dirty="0">
                <a:hlinkClick r:id="rId3"/>
              </a:rPr>
              <a:t>https://twu.edu/procurement/purchasing/cooperative-purchasing/</a:t>
            </a:r>
            <a:r>
              <a:rPr lang="en-US" sz="1100" dirty="0"/>
              <a:t> </a:t>
            </a:r>
          </a:p>
        </p:txBody>
      </p:sp>
    </p:spTree>
    <p:extLst>
      <p:ext uri="{BB962C8B-B14F-4D97-AF65-F5344CB8AC3E}">
        <p14:creationId xmlns:p14="http://schemas.microsoft.com/office/powerpoint/2010/main" val="3669317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67100"/>
            <a:ext cx="5486400" cy="315591"/>
          </a:xfrm>
        </p:spPr>
        <p:txBody>
          <a:bodyPr/>
          <a:lstStyle/>
          <a:p>
            <a:r>
              <a:rPr lang="en-US" dirty="0"/>
              <a:t>If Supplier is on a Cooperative</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55" r="1755" b="2545"/>
          <a:stretch/>
        </p:blipFill>
        <p:spPr>
          <a:xfrm>
            <a:off x="1792288" y="459581"/>
            <a:ext cx="5486400" cy="3007519"/>
          </a:xfrm>
        </p:spPr>
      </p:pic>
      <p:sp>
        <p:nvSpPr>
          <p:cNvPr id="4" name="Text Placeholder 3"/>
          <p:cNvSpPr>
            <a:spLocks noGrp="1"/>
          </p:cNvSpPr>
          <p:nvPr>
            <p:ph type="body" sz="half" idx="2"/>
          </p:nvPr>
        </p:nvSpPr>
        <p:spPr>
          <a:xfrm>
            <a:off x="1792288" y="3761974"/>
            <a:ext cx="5486400" cy="448191"/>
          </a:xfrm>
        </p:spPr>
        <p:txBody>
          <a:bodyPr/>
          <a:lstStyle/>
          <a:p>
            <a:r>
              <a:rPr lang="en-US" sz="1000" dirty="0"/>
              <a:t>List the name of the Cooperative and the Cooperative Contract Number. This Cooperative Partner and Contract Number must also be referenced on the Contract Document. Please review and make sure its there. If not, reach out to your supplier and have them add it. </a:t>
            </a:r>
          </a:p>
          <a:p>
            <a:endParaRPr lang="en-US" dirty="0"/>
          </a:p>
        </p:txBody>
      </p:sp>
    </p:spTree>
    <p:extLst>
      <p:ext uri="{BB962C8B-B14F-4D97-AF65-F5344CB8AC3E}">
        <p14:creationId xmlns:p14="http://schemas.microsoft.com/office/powerpoint/2010/main" val="2241038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85816"/>
            <a:ext cx="5486400" cy="315591"/>
          </a:xfrm>
        </p:spPr>
        <p:txBody>
          <a:bodyPr/>
          <a:lstStyle/>
          <a:p>
            <a:r>
              <a:rPr lang="en-US" dirty="0"/>
              <a:t>Is your contract part of a Formal Bid?</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r="1780" b="4275"/>
          <a:stretch/>
        </p:blipFill>
        <p:spPr>
          <a:xfrm>
            <a:off x="1792288" y="459581"/>
            <a:ext cx="5486400" cy="2954179"/>
          </a:xfrm>
        </p:spPr>
      </p:pic>
      <p:sp>
        <p:nvSpPr>
          <p:cNvPr id="4" name="Text Placeholder 3"/>
          <p:cNvSpPr>
            <a:spLocks noGrp="1"/>
          </p:cNvSpPr>
          <p:nvPr>
            <p:ph type="body" sz="half" idx="2"/>
          </p:nvPr>
        </p:nvSpPr>
        <p:spPr>
          <a:xfrm>
            <a:off x="1792288" y="3732827"/>
            <a:ext cx="5486400" cy="448191"/>
          </a:xfrm>
        </p:spPr>
        <p:txBody>
          <a:bodyPr/>
          <a:lstStyle/>
          <a:p>
            <a:r>
              <a:rPr lang="en-US" sz="1000" dirty="0"/>
              <a:t>Formal Bids are required when the supplier is NOT on a cooperative contract and the total amount for contract is </a:t>
            </a:r>
            <a:r>
              <a:rPr lang="en-US" sz="1000"/>
              <a:t>over $100K</a:t>
            </a:r>
            <a:r>
              <a:rPr lang="en-US" sz="1000" dirty="0"/>
              <a:t>. Information regarding formal bids can be found on our Procurement Guidelines website here: </a:t>
            </a:r>
            <a:r>
              <a:rPr lang="en-US" sz="1000" dirty="0">
                <a:hlinkClick r:id="rId3"/>
              </a:rPr>
              <a:t>https://twu.edu/procurement/purchasing/procurement-guidelines/</a:t>
            </a:r>
            <a:r>
              <a:rPr lang="en-US" sz="1000" dirty="0"/>
              <a:t>  </a:t>
            </a:r>
          </a:p>
          <a:p>
            <a:endParaRPr lang="en-US" dirty="0"/>
          </a:p>
        </p:txBody>
      </p:sp>
    </p:spTree>
    <p:extLst>
      <p:ext uri="{BB962C8B-B14F-4D97-AF65-F5344CB8AC3E}">
        <p14:creationId xmlns:p14="http://schemas.microsoft.com/office/powerpoint/2010/main" val="245396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85816"/>
            <a:ext cx="5486400" cy="315591"/>
          </a:xfrm>
        </p:spPr>
        <p:txBody>
          <a:bodyPr/>
          <a:lstStyle/>
          <a:p>
            <a:r>
              <a:rPr lang="en-US" dirty="0"/>
              <a:t>Formal Bid Number (RFP)</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34" r="1734" b="4275"/>
          <a:stretch/>
        </p:blipFill>
        <p:spPr>
          <a:xfrm>
            <a:off x="1792288" y="459581"/>
            <a:ext cx="5486400" cy="2954179"/>
          </a:xfrm>
        </p:spPr>
      </p:pic>
      <p:sp>
        <p:nvSpPr>
          <p:cNvPr id="4" name="Text Placeholder 3"/>
          <p:cNvSpPr>
            <a:spLocks noGrp="1"/>
          </p:cNvSpPr>
          <p:nvPr>
            <p:ph type="body" sz="half" idx="2"/>
          </p:nvPr>
        </p:nvSpPr>
        <p:spPr>
          <a:xfrm>
            <a:off x="1792288" y="3801407"/>
            <a:ext cx="5486400" cy="448191"/>
          </a:xfrm>
        </p:spPr>
        <p:txBody>
          <a:bodyPr/>
          <a:lstStyle/>
          <a:p>
            <a:r>
              <a:rPr lang="en-US" sz="1200" dirty="0"/>
              <a:t>Enter the Formal Bid (RFP) number here. This number also needs to be referenced on the Contract Document. Please make sure it is on there. If not, reach out to the supplier and have them add it. </a:t>
            </a:r>
          </a:p>
        </p:txBody>
      </p:sp>
    </p:spTree>
    <p:extLst>
      <p:ext uri="{BB962C8B-B14F-4D97-AF65-F5344CB8AC3E}">
        <p14:creationId xmlns:p14="http://schemas.microsoft.com/office/powerpoint/2010/main" val="71906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Locating our Ticketing System</a:t>
            </a:r>
          </a:p>
        </p:txBody>
      </p:sp>
      <p:sp>
        <p:nvSpPr>
          <p:cNvPr id="4" name="Text Placeholder 3"/>
          <p:cNvSpPr>
            <a:spLocks noGrp="1"/>
          </p:cNvSpPr>
          <p:nvPr>
            <p:ph type="body" sz="half" idx="2"/>
          </p:nvPr>
        </p:nvSpPr>
        <p:spPr/>
        <p:txBody>
          <a:bodyPr/>
          <a:lstStyle/>
          <a:p>
            <a:r>
              <a:rPr lang="en-US" dirty="0"/>
              <a:t>Click on services</a:t>
            </a:r>
          </a:p>
        </p:txBody>
      </p:sp>
      <p:pic>
        <p:nvPicPr>
          <p:cNvPr id="6" name="Picture Placehold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6726" t="1701" r="6726" b="2892"/>
          <a:stretch/>
        </p:blipFill>
        <p:spPr>
          <a:xfrm>
            <a:off x="1792288" y="512064"/>
            <a:ext cx="5486400" cy="2944368"/>
          </a:xfrm>
        </p:spPr>
      </p:pic>
    </p:spTree>
    <p:extLst>
      <p:ext uri="{BB962C8B-B14F-4D97-AF65-F5344CB8AC3E}">
        <p14:creationId xmlns:p14="http://schemas.microsoft.com/office/powerpoint/2010/main" val="1696120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85816"/>
            <a:ext cx="5486400" cy="315591"/>
          </a:xfrm>
        </p:spPr>
        <p:txBody>
          <a:bodyPr/>
          <a:lstStyle/>
          <a:p>
            <a:r>
              <a:rPr lang="en-US" dirty="0"/>
              <a:t>Grant or Capital Projects</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r="1780" b="3781"/>
          <a:stretch/>
        </p:blipFill>
        <p:spPr>
          <a:xfrm>
            <a:off x="1792288" y="459581"/>
            <a:ext cx="5486400" cy="2969419"/>
          </a:xfrm>
        </p:spPr>
      </p:pic>
      <p:sp>
        <p:nvSpPr>
          <p:cNvPr id="4" name="Text Placeholder 3"/>
          <p:cNvSpPr>
            <a:spLocks noGrp="1"/>
          </p:cNvSpPr>
          <p:nvPr>
            <p:ph type="body" sz="half" idx="2"/>
          </p:nvPr>
        </p:nvSpPr>
        <p:spPr>
          <a:xfrm>
            <a:off x="1792288" y="3801407"/>
            <a:ext cx="5486400" cy="448191"/>
          </a:xfrm>
        </p:spPr>
        <p:txBody>
          <a:bodyPr/>
          <a:lstStyle/>
          <a:p>
            <a:r>
              <a:rPr lang="en-US" dirty="0"/>
              <a:t>If you are using funds from a Office of Research and Sponsored Programs Grant or Capital Project, please let us know here. </a:t>
            </a:r>
          </a:p>
        </p:txBody>
      </p:sp>
    </p:spTree>
    <p:extLst>
      <p:ext uri="{BB962C8B-B14F-4D97-AF65-F5344CB8AC3E}">
        <p14:creationId xmlns:p14="http://schemas.microsoft.com/office/powerpoint/2010/main" val="3766957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or Capitol Funds</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34" r="1734" b="5509"/>
          <a:stretch/>
        </p:blipFill>
        <p:spPr>
          <a:xfrm>
            <a:off x="1792288" y="459581"/>
            <a:ext cx="5486400" cy="2916079"/>
          </a:xfrm>
        </p:spPr>
      </p:pic>
      <p:sp>
        <p:nvSpPr>
          <p:cNvPr id="4" name="Text Placeholder 3"/>
          <p:cNvSpPr>
            <a:spLocks noGrp="1"/>
          </p:cNvSpPr>
          <p:nvPr>
            <p:ph type="body" sz="half" idx="2"/>
          </p:nvPr>
        </p:nvSpPr>
        <p:spPr/>
        <p:txBody>
          <a:bodyPr/>
          <a:lstStyle/>
          <a:p>
            <a:r>
              <a:rPr lang="en-US" dirty="0"/>
              <a:t>If this is for an ORSP Funded Grant or Capital Project, please provide the project number below.</a:t>
            </a:r>
          </a:p>
        </p:txBody>
      </p:sp>
    </p:spTree>
    <p:extLst>
      <p:ext uri="{BB962C8B-B14F-4D97-AF65-F5344CB8AC3E}">
        <p14:creationId xmlns:p14="http://schemas.microsoft.com/office/powerpoint/2010/main" val="244387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Oracle Cloud Chart of Accounts String</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6" r="1806" b="2545"/>
          <a:stretch/>
        </p:blipFill>
        <p:spPr>
          <a:xfrm>
            <a:off x="1792288" y="459581"/>
            <a:ext cx="5486400" cy="3007519"/>
          </a:xfrm>
        </p:spPr>
      </p:pic>
      <p:sp>
        <p:nvSpPr>
          <p:cNvPr id="4" name="Text Placeholder 3"/>
          <p:cNvSpPr>
            <a:spLocks noGrp="1"/>
          </p:cNvSpPr>
          <p:nvPr>
            <p:ph type="body" sz="half" idx="2"/>
          </p:nvPr>
        </p:nvSpPr>
        <p:spPr>
          <a:xfrm>
            <a:off x="1792288" y="3916041"/>
            <a:ext cx="5486400" cy="448191"/>
          </a:xfrm>
        </p:spPr>
        <p:txBody>
          <a:bodyPr/>
          <a:lstStyle/>
          <a:p>
            <a:r>
              <a:rPr lang="en-US" dirty="0"/>
              <a:t>Add the Account String that the funding will be coming from. To download the Chart of Accounts, click </a:t>
            </a:r>
            <a:r>
              <a:rPr lang="en-US" dirty="0">
                <a:hlinkClick r:id="rId3"/>
              </a:rPr>
              <a:t>here.</a:t>
            </a:r>
            <a:r>
              <a:rPr lang="en-US" dirty="0"/>
              <a:t> </a:t>
            </a:r>
          </a:p>
        </p:txBody>
      </p:sp>
    </p:spTree>
    <p:extLst>
      <p:ext uri="{BB962C8B-B14F-4D97-AF65-F5344CB8AC3E}">
        <p14:creationId xmlns:p14="http://schemas.microsoft.com/office/powerpoint/2010/main" val="323349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558540"/>
            <a:ext cx="5486400" cy="315591"/>
          </a:xfrm>
        </p:spPr>
        <p:txBody>
          <a:bodyPr/>
          <a:lstStyle/>
          <a:p>
            <a:r>
              <a:rPr lang="en-US" dirty="0"/>
              <a:t>Account Approver</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6" r="1806" b="3040"/>
          <a:stretch/>
        </p:blipFill>
        <p:spPr>
          <a:xfrm>
            <a:off x="1792288" y="459581"/>
            <a:ext cx="5486400" cy="2992279"/>
          </a:xfrm>
        </p:spPr>
      </p:pic>
      <p:sp>
        <p:nvSpPr>
          <p:cNvPr id="4" name="Text Placeholder 3"/>
          <p:cNvSpPr>
            <a:spLocks noGrp="1"/>
          </p:cNvSpPr>
          <p:nvPr>
            <p:ph type="body" sz="half" idx="2"/>
          </p:nvPr>
        </p:nvSpPr>
        <p:spPr>
          <a:xfrm>
            <a:off x="1792288" y="3801407"/>
            <a:ext cx="5486400" cy="448191"/>
          </a:xfrm>
        </p:spPr>
        <p:txBody>
          <a:bodyPr/>
          <a:lstStyle/>
          <a:p>
            <a:r>
              <a:rPr lang="en-US" dirty="0"/>
              <a:t>For the account string provided, please select your Account Approver. You can search for Account Approver by email or name. If unsure of approver, check Chart of Accounts </a:t>
            </a:r>
            <a:r>
              <a:rPr lang="en-US" dirty="0">
                <a:hlinkClick r:id="rId3"/>
              </a:rPr>
              <a:t>here</a:t>
            </a:r>
            <a:r>
              <a:rPr lang="en-US" dirty="0"/>
              <a:t>.</a:t>
            </a:r>
          </a:p>
        </p:txBody>
      </p:sp>
    </p:spTree>
    <p:extLst>
      <p:ext uri="{BB962C8B-B14F-4D97-AF65-F5344CB8AC3E}">
        <p14:creationId xmlns:p14="http://schemas.microsoft.com/office/powerpoint/2010/main" val="2102113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85816"/>
            <a:ext cx="5486400" cy="315591"/>
          </a:xfrm>
        </p:spPr>
        <p:txBody>
          <a:bodyPr/>
          <a:lstStyle/>
          <a:p>
            <a:r>
              <a:rPr lang="en-US" dirty="0"/>
              <a:t>Contract Manager</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13" r="1713" b="4027"/>
          <a:stretch/>
        </p:blipFill>
        <p:spPr>
          <a:xfrm>
            <a:off x="1792288" y="459581"/>
            <a:ext cx="5486400" cy="2961799"/>
          </a:xfrm>
        </p:spPr>
      </p:pic>
      <p:sp>
        <p:nvSpPr>
          <p:cNvPr id="4" name="Text Placeholder 3"/>
          <p:cNvSpPr>
            <a:spLocks noGrp="1"/>
          </p:cNvSpPr>
          <p:nvPr>
            <p:ph type="body" sz="half" idx="2"/>
          </p:nvPr>
        </p:nvSpPr>
        <p:spPr>
          <a:xfrm>
            <a:off x="1792288" y="3801407"/>
            <a:ext cx="5486400" cy="448191"/>
          </a:xfrm>
        </p:spPr>
        <p:txBody>
          <a:bodyPr/>
          <a:lstStyle/>
          <a:p>
            <a:r>
              <a:rPr lang="en-US" sz="1200" dirty="0"/>
              <a:t>The Contract Manager is responsible for reviewing and understanding the terms of the agreement. This person will be point of contact for any questions and could also be the same as the Account Approver. </a:t>
            </a:r>
          </a:p>
          <a:p>
            <a:br>
              <a:rPr lang="en-US" dirty="0"/>
            </a:br>
            <a:endParaRPr lang="en-US" dirty="0"/>
          </a:p>
        </p:txBody>
      </p:sp>
    </p:spTree>
    <p:extLst>
      <p:ext uri="{BB962C8B-B14F-4D97-AF65-F5344CB8AC3E}">
        <p14:creationId xmlns:p14="http://schemas.microsoft.com/office/powerpoint/2010/main" val="2229347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358320"/>
            <a:ext cx="5486400" cy="315591"/>
          </a:xfrm>
        </p:spPr>
        <p:txBody>
          <a:bodyPr/>
          <a:lstStyle/>
          <a:p>
            <a:r>
              <a:rPr lang="en-US" dirty="0"/>
              <a:t>What is this contract for?</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6" r="1806" b="7237"/>
          <a:stretch/>
        </p:blipFill>
        <p:spPr>
          <a:xfrm>
            <a:off x="1792288" y="459581"/>
            <a:ext cx="5486400" cy="2862739"/>
          </a:xfrm>
        </p:spPr>
      </p:pic>
      <p:sp>
        <p:nvSpPr>
          <p:cNvPr id="4" name="Text Placeholder 3"/>
          <p:cNvSpPr>
            <a:spLocks noGrp="1"/>
          </p:cNvSpPr>
          <p:nvPr>
            <p:ph type="body" sz="half" idx="2"/>
          </p:nvPr>
        </p:nvSpPr>
        <p:spPr>
          <a:xfrm>
            <a:off x="1792288" y="3602315"/>
            <a:ext cx="5486400" cy="448191"/>
          </a:xfrm>
        </p:spPr>
        <p:txBody>
          <a:bodyPr/>
          <a:lstStyle/>
          <a:p>
            <a:r>
              <a:rPr lang="en-US" sz="1200" dirty="0"/>
              <a:t>This should be a BRIEF description for what the contract is for. Keep it short and sweet. </a:t>
            </a:r>
          </a:p>
          <a:p>
            <a:r>
              <a:rPr lang="en-US" sz="1200" dirty="0"/>
              <a:t>Example – Guest Lecturer for Art History 4100, Oracle Cloud Software, Bounce House for Block Party, etc.</a:t>
            </a:r>
            <a:endParaRPr lang="en-US" dirty="0"/>
          </a:p>
        </p:txBody>
      </p:sp>
    </p:spTree>
    <p:extLst>
      <p:ext uri="{BB962C8B-B14F-4D97-AF65-F5344CB8AC3E}">
        <p14:creationId xmlns:p14="http://schemas.microsoft.com/office/powerpoint/2010/main" val="246228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for Approvers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650" r="7650"/>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dirty="0"/>
              <a:t>If you have any helpful or additional information for any of the areas approving the agreement, please add it here.</a:t>
            </a:r>
          </a:p>
        </p:txBody>
      </p:sp>
    </p:spTree>
    <p:extLst>
      <p:ext uri="{BB962C8B-B14F-4D97-AF65-F5344CB8AC3E}">
        <p14:creationId xmlns:p14="http://schemas.microsoft.com/office/powerpoint/2010/main" val="2630071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311529"/>
            <a:ext cx="5486400" cy="315591"/>
          </a:xfrm>
        </p:spPr>
        <p:txBody>
          <a:bodyPr/>
          <a:lstStyle/>
          <a:p>
            <a:r>
              <a:rPr lang="en-US" dirty="0"/>
              <a:t>Term of Contract</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6" t="11775" r="1806" b="817"/>
          <a:stretch/>
        </p:blipFill>
        <p:spPr>
          <a:xfrm>
            <a:off x="1792288" y="449580"/>
            <a:ext cx="5486400" cy="2697480"/>
          </a:xfrm>
        </p:spPr>
      </p:pic>
      <p:sp>
        <p:nvSpPr>
          <p:cNvPr id="4" name="Text Placeholder 3"/>
          <p:cNvSpPr>
            <a:spLocks noGrp="1"/>
          </p:cNvSpPr>
          <p:nvPr>
            <p:ph type="body" sz="half" idx="2"/>
          </p:nvPr>
        </p:nvSpPr>
        <p:spPr>
          <a:xfrm>
            <a:off x="1792288" y="3791589"/>
            <a:ext cx="5486400" cy="448191"/>
          </a:xfrm>
        </p:spPr>
        <p:txBody>
          <a:bodyPr/>
          <a:lstStyle/>
          <a:p>
            <a:r>
              <a:rPr lang="en-US" sz="1100" dirty="0"/>
              <a:t>Provide start and end dates for the agreement. If the contract is for a one day event (like a guest speaker or performer), put the day of the engagement for both start and end.</a:t>
            </a:r>
          </a:p>
        </p:txBody>
      </p:sp>
    </p:spTree>
    <p:extLst>
      <p:ext uri="{BB962C8B-B14F-4D97-AF65-F5344CB8AC3E}">
        <p14:creationId xmlns:p14="http://schemas.microsoft.com/office/powerpoint/2010/main" val="1965581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207C-7141-567E-88DD-820C671D91B3}"/>
              </a:ext>
            </a:extLst>
          </p:cNvPr>
          <p:cNvSpPr>
            <a:spLocks noGrp="1"/>
          </p:cNvSpPr>
          <p:nvPr>
            <p:ph type="title"/>
          </p:nvPr>
        </p:nvSpPr>
        <p:spPr/>
        <p:txBody>
          <a:bodyPr/>
          <a:lstStyle/>
          <a:p>
            <a:r>
              <a:rPr lang="en-US" dirty="0"/>
              <a:t>Renewal options</a:t>
            </a:r>
          </a:p>
        </p:txBody>
      </p:sp>
      <p:sp>
        <p:nvSpPr>
          <p:cNvPr id="4" name="Text Placeholder 3">
            <a:extLst>
              <a:ext uri="{FF2B5EF4-FFF2-40B4-BE49-F238E27FC236}">
                <a16:creationId xmlns:a16="http://schemas.microsoft.com/office/drawing/2014/main" id="{D44855DE-D9C2-A62D-B98A-0022C06AD9C2}"/>
              </a:ext>
            </a:extLst>
          </p:cNvPr>
          <p:cNvSpPr>
            <a:spLocks noGrp="1"/>
          </p:cNvSpPr>
          <p:nvPr>
            <p:ph type="body" sz="half" idx="2"/>
          </p:nvPr>
        </p:nvSpPr>
        <p:spPr>
          <a:xfrm>
            <a:off x="1792288" y="3801407"/>
            <a:ext cx="5486400" cy="448191"/>
          </a:xfrm>
        </p:spPr>
        <p:txBody>
          <a:bodyPr/>
          <a:lstStyle/>
          <a:p>
            <a:r>
              <a:rPr lang="en-US" sz="1050" dirty="0"/>
              <a:t>Sometimes agreements can have the option to extend the term of the agreement after the initial term has expired. We will need to know if there is renewal language within the document. Control + F searching for “renewal” is a good tip to find this!</a:t>
            </a:r>
          </a:p>
        </p:txBody>
      </p:sp>
      <p:pic>
        <p:nvPicPr>
          <p:cNvPr id="10" name="Picture Placeholder 9">
            <a:extLst>
              <a:ext uri="{FF2B5EF4-FFF2-40B4-BE49-F238E27FC236}">
                <a16:creationId xmlns:a16="http://schemas.microsoft.com/office/drawing/2014/main" id="{4FAC8E33-C1CC-264F-4595-81B85C49C798}"/>
              </a:ext>
            </a:extLst>
          </p:cNvPr>
          <p:cNvPicPr>
            <a:picLocks noGrp="1" noChangeAspect="1"/>
          </p:cNvPicPr>
          <p:nvPr>
            <p:ph type="pic" idx="1"/>
          </p:nvPr>
        </p:nvPicPr>
        <p:blipFill>
          <a:blip r:embed="rId2"/>
          <a:srcRect l="5749" r="5749"/>
          <a:stretch/>
        </p:blipFill>
        <p:spPr/>
      </p:pic>
    </p:spTree>
    <p:extLst>
      <p:ext uri="{BB962C8B-B14F-4D97-AF65-F5344CB8AC3E}">
        <p14:creationId xmlns:p14="http://schemas.microsoft.com/office/powerpoint/2010/main" val="1484667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368802"/>
            <a:ext cx="5821616" cy="315591"/>
          </a:xfrm>
        </p:spPr>
        <p:txBody>
          <a:bodyPr/>
          <a:lstStyle/>
          <a:p>
            <a:r>
              <a:rPr lang="en-US" dirty="0"/>
              <a:t>Expense /Revenue / Zero Dollar Agreement</a:t>
            </a:r>
          </a:p>
        </p:txBody>
      </p:sp>
      <p:sp>
        <p:nvSpPr>
          <p:cNvPr id="4" name="Text Placeholder 3"/>
          <p:cNvSpPr>
            <a:spLocks noGrp="1"/>
          </p:cNvSpPr>
          <p:nvPr>
            <p:ph type="body" sz="half" idx="2"/>
          </p:nvPr>
        </p:nvSpPr>
        <p:spPr>
          <a:xfrm>
            <a:off x="1792288" y="3684393"/>
            <a:ext cx="5486400" cy="844935"/>
          </a:xfrm>
        </p:spPr>
        <p:txBody>
          <a:bodyPr/>
          <a:lstStyle/>
          <a:p>
            <a:r>
              <a:rPr lang="en-US" dirty="0"/>
              <a:t>If TWU is paying the Supplier, it is an expense.</a:t>
            </a:r>
          </a:p>
          <a:p>
            <a:r>
              <a:rPr lang="en-US" dirty="0"/>
              <a:t>If the Supplier is paying TWU, it is revenue. </a:t>
            </a:r>
          </a:p>
          <a:p>
            <a:r>
              <a:rPr lang="en-US" dirty="0"/>
              <a:t>If there is no cost, then it is zero dollar.</a:t>
            </a:r>
          </a:p>
          <a:p>
            <a:br>
              <a:rPr lang="en-US" dirty="0"/>
            </a:br>
            <a:endParaRPr lang="en-US" dirty="0"/>
          </a:p>
        </p:txBody>
      </p:sp>
      <p:pic>
        <p:nvPicPr>
          <p:cNvPr id="6" name="Picture Placehold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030" r="10030" b="8225"/>
          <a:stretch/>
        </p:blipFill>
        <p:spPr>
          <a:xfrm>
            <a:off x="1792288" y="459581"/>
            <a:ext cx="5486400" cy="2832259"/>
          </a:xfrm>
        </p:spPr>
      </p:pic>
    </p:spTree>
    <p:extLst>
      <p:ext uri="{BB962C8B-B14F-4D97-AF65-F5344CB8AC3E}">
        <p14:creationId xmlns:p14="http://schemas.microsoft.com/office/powerpoint/2010/main" val="273338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Locating our Ticketing System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27" r="1827"/>
          <a:stretch>
            <a:fillRect/>
          </a:stretch>
        </p:blipFill>
        <p:spPr/>
      </p:pic>
      <p:sp>
        <p:nvSpPr>
          <p:cNvPr id="4" name="Text Placeholder 3"/>
          <p:cNvSpPr>
            <a:spLocks noGrp="1"/>
          </p:cNvSpPr>
          <p:nvPr>
            <p:ph type="body" sz="half" idx="2"/>
          </p:nvPr>
        </p:nvSpPr>
        <p:spPr/>
        <p:txBody>
          <a:bodyPr/>
          <a:lstStyle/>
          <a:p>
            <a:r>
              <a:rPr lang="en-US" dirty="0"/>
              <a:t>Click on Procurement</a:t>
            </a:r>
          </a:p>
        </p:txBody>
      </p:sp>
    </p:spTree>
    <p:extLst>
      <p:ext uri="{BB962C8B-B14F-4D97-AF65-F5344CB8AC3E}">
        <p14:creationId xmlns:p14="http://schemas.microsoft.com/office/powerpoint/2010/main" val="811100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Amount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919" r="1919"/>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dirty="0"/>
              <a:t>Add the TOTAL amount of the agreement. If the contract doesn’t have a cost, the amount is zero dollar. </a:t>
            </a:r>
          </a:p>
        </p:txBody>
      </p:sp>
    </p:spTree>
    <p:extLst>
      <p:ext uri="{BB962C8B-B14F-4D97-AF65-F5344CB8AC3E}">
        <p14:creationId xmlns:p14="http://schemas.microsoft.com/office/powerpoint/2010/main" val="478945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Documents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919" r="1919"/>
          <a:stretch>
            <a:fillRect/>
          </a:stretch>
        </p:blipFill>
        <p:spPr/>
      </p:pic>
      <p:sp>
        <p:nvSpPr>
          <p:cNvPr id="4" name="Text Placeholder 3"/>
          <p:cNvSpPr>
            <a:spLocks noGrp="1"/>
          </p:cNvSpPr>
          <p:nvPr>
            <p:ph type="body" sz="half" idx="2"/>
          </p:nvPr>
        </p:nvSpPr>
        <p:spPr/>
        <p:txBody>
          <a:bodyPr/>
          <a:lstStyle/>
          <a:p>
            <a:r>
              <a:rPr lang="en-US" dirty="0"/>
              <a:t>Documents must be uploaded to the ticket when you submit.</a:t>
            </a:r>
          </a:p>
        </p:txBody>
      </p:sp>
    </p:spTree>
    <p:extLst>
      <p:ext uri="{BB962C8B-B14F-4D97-AF65-F5344CB8AC3E}">
        <p14:creationId xmlns:p14="http://schemas.microsoft.com/office/powerpoint/2010/main" val="906892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 Contract Document</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919" r="1919"/>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dirty="0"/>
              <a:t>Please attach your contract first. Once the ticket is created, you will need to upload the rest of your documentation.</a:t>
            </a:r>
          </a:p>
          <a:p>
            <a:br>
              <a:rPr lang="en-US" dirty="0"/>
            </a:br>
            <a:endParaRPr lang="en-US" dirty="0"/>
          </a:p>
        </p:txBody>
      </p:sp>
    </p:spTree>
    <p:extLst>
      <p:ext uri="{BB962C8B-B14F-4D97-AF65-F5344CB8AC3E}">
        <p14:creationId xmlns:p14="http://schemas.microsoft.com/office/powerpoint/2010/main" val="39344450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Pause before hitting submit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919" r="1919"/>
          <a:stretch>
            <a:fillRect/>
          </a:stretch>
        </p:blipFill>
        <p:spPr/>
      </p:pic>
      <p:sp>
        <p:nvSpPr>
          <p:cNvPr id="4" name="Text Placeholder 3"/>
          <p:cNvSpPr>
            <a:spLocks noGrp="1"/>
          </p:cNvSpPr>
          <p:nvPr>
            <p:ph type="body" sz="half" idx="2"/>
          </p:nvPr>
        </p:nvSpPr>
        <p:spPr>
          <a:xfrm>
            <a:off x="1860868" y="3916041"/>
            <a:ext cx="5486400" cy="448191"/>
          </a:xfrm>
        </p:spPr>
        <p:txBody>
          <a:bodyPr/>
          <a:lstStyle/>
          <a:p>
            <a:r>
              <a:rPr lang="en-US" sz="1050" dirty="0"/>
              <a:t>Double check that all your information is correct before hitting submit. Once you submit your ticket, you CANNOT make changes. Make sure your information is complete and you have all the required documentation before proceeding.</a:t>
            </a:r>
          </a:p>
        </p:txBody>
      </p:sp>
    </p:spTree>
    <p:extLst>
      <p:ext uri="{BB962C8B-B14F-4D97-AF65-F5344CB8AC3E}">
        <p14:creationId xmlns:p14="http://schemas.microsoft.com/office/powerpoint/2010/main" val="706471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42168"/>
            <a:ext cx="5486400" cy="315591"/>
          </a:xfrm>
        </p:spPr>
        <p:txBody>
          <a:bodyPr/>
          <a:lstStyle/>
          <a:p>
            <a:r>
              <a:rPr lang="en-US" dirty="0"/>
              <a:t>Ticket Confirmation Screen</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55" r="1755" b="4769"/>
          <a:stretch/>
        </p:blipFill>
        <p:spPr>
          <a:xfrm>
            <a:off x="1792288" y="459581"/>
            <a:ext cx="5486400" cy="2938939"/>
          </a:xfrm>
        </p:spPr>
      </p:pic>
      <p:sp>
        <p:nvSpPr>
          <p:cNvPr id="4" name="Text Placeholder 3"/>
          <p:cNvSpPr>
            <a:spLocks noGrp="1"/>
          </p:cNvSpPr>
          <p:nvPr>
            <p:ph type="body" sz="half" idx="2"/>
          </p:nvPr>
        </p:nvSpPr>
        <p:spPr>
          <a:xfrm>
            <a:off x="1792288" y="3757759"/>
            <a:ext cx="5486400" cy="448191"/>
          </a:xfrm>
        </p:spPr>
        <p:txBody>
          <a:bodyPr/>
          <a:lstStyle/>
          <a:p>
            <a:r>
              <a:rPr lang="en-US" dirty="0"/>
              <a:t>You will get a confirmation screen if your ticket was submitted correctly. Keep track of your ticket number incase you need it.</a:t>
            </a:r>
          </a:p>
          <a:p>
            <a:br>
              <a:rPr lang="en-US" dirty="0"/>
            </a:br>
            <a:endParaRPr lang="en-US" dirty="0"/>
          </a:p>
        </p:txBody>
      </p:sp>
    </p:spTree>
    <p:extLst>
      <p:ext uri="{BB962C8B-B14F-4D97-AF65-F5344CB8AC3E}">
        <p14:creationId xmlns:p14="http://schemas.microsoft.com/office/powerpoint/2010/main" val="996724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504866"/>
            <a:ext cx="5486400" cy="315591"/>
          </a:xfrm>
        </p:spPr>
        <p:txBody>
          <a:bodyPr/>
          <a:lstStyle/>
          <a:p>
            <a:r>
              <a:rPr lang="en-US" dirty="0"/>
              <a:t>Confirmation Email</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929" r="1929" b="4275"/>
          <a:stretch/>
        </p:blipFill>
        <p:spPr>
          <a:xfrm>
            <a:off x="1792288" y="459581"/>
            <a:ext cx="5486400" cy="2954179"/>
          </a:xfrm>
        </p:spPr>
      </p:pic>
      <p:sp>
        <p:nvSpPr>
          <p:cNvPr id="4" name="Text Placeholder 3"/>
          <p:cNvSpPr>
            <a:spLocks noGrp="1"/>
          </p:cNvSpPr>
          <p:nvPr>
            <p:ph type="body" sz="half" idx="2"/>
          </p:nvPr>
        </p:nvSpPr>
        <p:spPr>
          <a:xfrm>
            <a:off x="1792288" y="3801407"/>
            <a:ext cx="5486400" cy="448191"/>
          </a:xfrm>
        </p:spPr>
        <p:txBody>
          <a:bodyPr/>
          <a:lstStyle/>
          <a:p>
            <a:r>
              <a:rPr lang="en-US" dirty="0"/>
              <a:t>You will also get an email confirmation when your contract has been submitted correctly. </a:t>
            </a:r>
          </a:p>
          <a:p>
            <a:br>
              <a:rPr lang="en-US" dirty="0"/>
            </a:br>
            <a:endParaRPr lang="en-US" dirty="0"/>
          </a:p>
        </p:txBody>
      </p:sp>
    </p:spTree>
    <p:extLst>
      <p:ext uri="{BB962C8B-B14F-4D97-AF65-F5344CB8AC3E}">
        <p14:creationId xmlns:p14="http://schemas.microsoft.com/office/powerpoint/2010/main" val="2222594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to </a:t>
            </a:r>
            <a:r>
              <a:rPr lang="en-US" dirty="0" err="1"/>
              <a:t>TeamDynamix</a:t>
            </a:r>
            <a:r>
              <a:rPr lang="en-US" dirty="0"/>
              <a:t> Ticket</a:t>
            </a:r>
          </a:p>
        </p:txBody>
      </p:sp>
      <p:sp>
        <p:nvSpPr>
          <p:cNvPr id="4" name="Text Placeholder 3"/>
          <p:cNvSpPr>
            <a:spLocks noGrp="1"/>
          </p:cNvSpPr>
          <p:nvPr>
            <p:ph type="body" sz="half" idx="2"/>
          </p:nvPr>
        </p:nvSpPr>
        <p:spPr>
          <a:xfrm>
            <a:off x="1792288" y="3801407"/>
            <a:ext cx="5486400" cy="448191"/>
          </a:xfrm>
        </p:spPr>
        <p:txBody>
          <a:bodyPr/>
          <a:lstStyle/>
          <a:p>
            <a:r>
              <a:rPr lang="en-US" dirty="0"/>
              <a:t>You can access your ticket by clicking on the link located in the confirmation email. This is super helpful and worth saving.</a:t>
            </a:r>
          </a:p>
        </p:txBody>
      </p:sp>
      <p:pic>
        <p:nvPicPr>
          <p:cNvPr id="6" name="Picture 5">
            <a:extLst>
              <a:ext uri="{FF2B5EF4-FFF2-40B4-BE49-F238E27FC236}">
                <a16:creationId xmlns:a16="http://schemas.microsoft.com/office/drawing/2014/main" id="{3E3223D1-F362-D6C7-2D91-3143579339CF}"/>
              </a:ext>
            </a:extLst>
          </p:cNvPr>
          <p:cNvPicPr>
            <a:picLocks noChangeAspect="1"/>
          </p:cNvPicPr>
          <p:nvPr/>
        </p:nvPicPr>
        <p:blipFill>
          <a:blip r:embed="rId2"/>
          <a:stretch>
            <a:fillRect/>
          </a:stretch>
        </p:blipFill>
        <p:spPr>
          <a:xfrm>
            <a:off x="691920" y="1058404"/>
            <a:ext cx="7687136" cy="1903871"/>
          </a:xfrm>
          <a:prstGeom prst="rect">
            <a:avLst/>
          </a:prstGeom>
        </p:spPr>
      </p:pic>
    </p:spTree>
    <p:extLst>
      <p:ext uri="{BB962C8B-B14F-4D97-AF65-F5344CB8AC3E}">
        <p14:creationId xmlns:p14="http://schemas.microsoft.com/office/powerpoint/2010/main" val="22018739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Supporting Documentation</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55" r="1755" b="4522"/>
          <a:stretch/>
        </p:blipFill>
        <p:spPr>
          <a:xfrm>
            <a:off x="1792288" y="459581"/>
            <a:ext cx="5486400" cy="2946559"/>
          </a:xfrm>
        </p:spPr>
      </p:pic>
      <p:sp>
        <p:nvSpPr>
          <p:cNvPr id="4" name="Text Placeholder 3"/>
          <p:cNvSpPr>
            <a:spLocks noGrp="1"/>
          </p:cNvSpPr>
          <p:nvPr>
            <p:ph type="body" sz="half" idx="2"/>
          </p:nvPr>
        </p:nvSpPr>
        <p:spPr>
          <a:xfrm>
            <a:off x="1792288" y="3916041"/>
            <a:ext cx="5486400" cy="448191"/>
          </a:xfrm>
        </p:spPr>
        <p:txBody>
          <a:bodyPr/>
          <a:lstStyle/>
          <a:p>
            <a:r>
              <a:rPr lang="en-US" dirty="0"/>
              <a:t>To add the rest of your Supporting Documentation, click on “View the request you just created”</a:t>
            </a:r>
          </a:p>
          <a:p>
            <a:br>
              <a:rPr lang="en-US" dirty="0"/>
            </a:br>
            <a:endParaRPr lang="en-US" dirty="0"/>
          </a:p>
        </p:txBody>
      </p:sp>
    </p:spTree>
    <p:extLst>
      <p:ext uri="{BB962C8B-B14F-4D97-AF65-F5344CB8AC3E}">
        <p14:creationId xmlns:p14="http://schemas.microsoft.com/office/powerpoint/2010/main" val="17393774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documents to ticket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52" r="1852"/>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sz="1100" dirty="0"/>
              <a:t>You can add the rest of your supporting documentation here. You can add documents by clicking the ‘+’ or by dragging and dropping to the Attachments Section on the right. We recommend clicking ‘+’ for larger documents.</a:t>
            </a:r>
          </a:p>
          <a:p>
            <a:br>
              <a:rPr lang="en-US" dirty="0"/>
            </a:br>
            <a:endParaRPr lang="en-US" dirty="0"/>
          </a:p>
        </p:txBody>
      </p:sp>
    </p:spTree>
    <p:extLst>
      <p:ext uri="{BB962C8B-B14F-4D97-AF65-F5344CB8AC3E}">
        <p14:creationId xmlns:p14="http://schemas.microsoft.com/office/powerpoint/2010/main" val="22645011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829050"/>
            <a:ext cx="5486400" cy="315591"/>
          </a:xfrm>
        </p:spPr>
        <p:txBody>
          <a:bodyPr/>
          <a:lstStyle/>
          <a:p>
            <a:r>
              <a:rPr lang="en-US" dirty="0"/>
              <a:t>Not sure what else you need to upload?</a:t>
            </a:r>
          </a:p>
        </p:txBody>
      </p:sp>
      <p:pic>
        <p:nvPicPr>
          <p:cNvPr id="6" name="Picture 5"/>
          <p:cNvPicPr>
            <a:picLocks noChangeAspect="1"/>
          </p:cNvPicPr>
          <p:nvPr/>
        </p:nvPicPr>
        <p:blipFill>
          <a:blip r:embed="rId2"/>
          <a:stretch>
            <a:fillRect/>
          </a:stretch>
        </p:blipFill>
        <p:spPr>
          <a:xfrm>
            <a:off x="2381922" y="484898"/>
            <a:ext cx="4132225" cy="3006090"/>
          </a:xfrm>
          <a:prstGeom prst="rect">
            <a:avLst/>
          </a:prstGeom>
        </p:spPr>
      </p:pic>
    </p:spTree>
    <p:extLst>
      <p:ext uri="{BB962C8B-B14F-4D97-AF65-F5344CB8AC3E}">
        <p14:creationId xmlns:p14="http://schemas.microsoft.com/office/powerpoint/2010/main" val="3940896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Locating our Ticketing System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27" r="1827"/>
          <a:stretch>
            <a:fillRect/>
          </a:stretch>
        </p:blipFill>
        <p:spPr/>
      </p:pic>
      <p:sp>
        <p:nvSpPr>
          <p:cNvPr id="4" name="Text Placeholder 3"/>
          <p:cNvSpPr>
            <a:spLocks noGrp="1"/>
          </p:cNvSpPr>
          <p:nvPr>
            <p:ph type="body" sz="half" idx="2"/>
          </p:nvPr>
        </p:nvSpPr>
        <p:spPr/>
        <p:txBody>
          <a:bodyPr/>
          <a:lstStyle/>
          <a:p>
            <a:r>
              <a:rPr lang="en-US" dirty="0"/>
              <a:t>Click on Contract Routing Request</a:t>
            </a:r>
          </a:p>
        </p:txBody>
      </p:sp>
    </p:spTree>
    <p:extLst>
      <p:ext uri="{BB962C8B-B14F-4D97-AF65-F5344CB8AC3E}">
        <p14:creationId xmlns:p14="http://schemas.microsoft.com/office/powerpoint/2010/main" val="37472751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Documentation Breakdown!</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dirty="0"/>
              <a:t>There was! Supporting Documentation Breakdown is located on the landing page.</a:t>
            </a:r>
          </a:p>
        </p:txBody>
      </p:sp>
    </p:spTree>
    <p:extLst>
      <p:ext uri="{BB962C8B-B14F-4D97-AF65-F5344CB8AC3E}">
        <p14:creationId xmlns:p14="http://schemas.microsoft.com/office/powerpoint/2010/main" val="14662268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dirty="0"/>
              <a:t>Naming of Documents</a:t>
            </a:r>
          </a:p>
        </p:txBody>
      </p:sp>
      <p:sp>
        <p:nvSpPr>
          <p:cNvPr id="6" name="Content Placeholder 5"/>
          <p:cNvSpPr>
            <a:spLocks noGrp="1"/>
          </p:cNvSpPr>
          <p:nvPr>
            <p:ph idx="1"/>
          </p:nvPr>
        </p:nvSpPr>
        <p:spPr/>
        <p:txBody>
          <a:bodyPr/>
          <a:lstStyle/>
          <a:p>
            <a:pPr marL="0" indent="0">
              <a:buNone/>
            </a:pPr>
            <a:r>
              <a:rPr lang="en-US" sz="1400" dirty="0"/>
              <a:t>Keep it clean simple and informative. </a:t>
            </a:r>
          </a:p>
          <a:p>
            <a:pPr lvl="1"/>
            <a:r>
              <a:rPr lang="en-US" sz="1200" dirty="0"/>
              <a:t>For Example:</a:t>
            </a:r>
          </a:p>
          <a:p>
            <a:pPr lvl="2"/>
            <a:r>
              <a:rPr lang="en-US" sz="1200" dirty="0"/>
              <a:t>Contract – Supplier Name</a:t>
            </a:r>
          </a:p>
          <a:p>
            <a:pPr lvl="2"/>
            <a:r>
              <a:rPr lang="en-US" sz="1200" dirty="0"/>
              <a:t>Guest Lecturer Agreement – Supplier Name – Date of Event</a:t>
            </a:r>
          </a:p>
          <a:p>
            <a:pPr lvl="2"/>
            <a:r>
              <a:rPr lang="en-US" sz="1200" dirty="0"/>
              <a:t>Name of Supplier – Project Name – Project Number</a:t>
            </a:r>
          </a:p>
          <a:p>
            <a:pPr lvl="2"/>
            <a:r>
              <a:rPr lang="en-US" sz="1200" dirty="0"/>
              <a:t>Risk Assessment – Supplier Name</a:t>
            </a:r>
          </a:p>
          <a:p>
            <a:pPr lvl="2"/>
            <a:r>
              <a:rPr lang="en-US" sz="1200" dirty="0"/>
              <a:t>1295 – Supplier Name</a:t>
            </a:r>
          </a:p>
          <a:p>
            <a:pPr lvl="1"/>
            <a:r>
              <a:rPr lang="en-US" sz="1200" dirty="0"/>
              <a:t>What not to send in</a:t>
            </a:r>
          </a:p>
          <a:p>
            <a:pPr lvl="2"/>
            <a:r>
              <a:rPr lang="en-US" sz="1200" dirty="0"/>
              <a:t>124356785u6ytrewdfsgh.pdf</a:t>
            </a:r>
          </a:p>
          <a:p>
            <a:pPr lvl="2"/>
            <a:r>
              <a:rPr lang="en-US" sz="1200" dirty="0"/>
              <a:t>This_Name_is_so_long_its_going_to_break_my_hard_drive_when_I_try_to_save_this…. </a:t>
            </a:r>
          </a:p>
          <a:p>
            <a:pPr lvl="2"/>
            <a:r>
              <a:rPr lang="en-US" sz="1200" dirty="0"/>
              <a:t>Untitled1.doc</a:t>
            </a:r>
          </a:p>
          <a:p>
            <a:pPr marL="0" indent="0">
              <a:buNone/>
            </a:pPr>
            <a:r>
              <a:rPr lang="en-US" sz="2000" dirty="0"/>
              <a:t>Each piece needs to be uploaded </a:t>
            </a:r>
            <a:r>
              <a:rPr lang="en-US" sz="2000" u="sng" dirty="0"/>
              <a:t>separately</a:t>
            </a:r>
            <a:r>
              <a:rPr lang="en-US" sz="2000" dirty="0"/>
              <a:t>. Do not send in one giant file will all your documents. Your ticket will be returned.</a:t>
            </a:r>
          </a:p>
        </p:txBody>
      </p:sp>
    </p:spTree>
    <p:extLst>
      <p:ext uri="{BB962C8B-B14F-4D97-AF65-F5344CB8AC3E}">
        <p14:creationId xmlns:p14="http://schemas.microsoft.com/office/powerpoint/2010/main" val="12346453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your Ticket!</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562" r="1562" b="2545"/>
          <a:stretch/>
        </p:blipFill>
        <p:spPr>
          <a:xfrm>
            <a:off x="1792288" y="459581"/>
            <a:ext cx="5486400" cy="3007519"/>
          </a:xfrm>
        </p:spPr>
      </p:pic>
      <p:sp>
        <p:nvSpPr>
          <p:cNvPr id="4" name="Text Placeholder 3"/>
          <p:cNvSpPr>
            <a:spLocks noGrp="1"/>
          </p:cNvSpPr>
          <p:nvPr>
            <p:ph type="body" sz="half" idx="2"/>
          </p:nvPr>
        </p:nvSpPr>
        <p:spPr>
          <a:xfrm>
            <a:off x="1792288" y="3925804"/>
            <a:ext cx="5486400" cy="448191"/>
          </a:xfrm>
        </p:spPr>
        <p:txBody>
          <a:bodyPr/>
          <a:lstStyle/>
          <a:p>
            <a:r>
              <a:rPr lang="en-US" dirty="0"/>
              <a:t>Here you can see all the details you entered as well as all the documents. </a:t>
            </a:r>
          </a:p>
          <a:p>
            <a:br>
              <a:rPr lang="en-US" dirty="0"/>
            </a:br>
            <a:endParaRPr lang="en-US" dirty="0"/>
          </a:p>
        </p:txBody>
      </p:sp>
    </p:spTree>
    <p:extLst>
      <p:ext uri="{BB962C8B-B14F-4D97-AF65-F5344CB8AC3E}">
        <p14:creationId xmlns:p14="http://schemas.microsoft.com/office/powerpoint/2010/main" val="42079416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Ticket Status</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562" r="1562"/>
          <a:stretch>
            <a:fillRect/>
          </a:stretch>
        </p:blipFill>
        <p:spPr/>
      </p:pic>
      <p:sp>
        <p:nvSpPr>
          <p:cNvPr id="4" name="Text Placeholder 3"/>
          <p:cNvSpPr>
            <a:spLocks noGrp="1"/>
          </p:cNvSpPr>
          <p:nvPr>
            <p:ph type="body" sz="half" idx="2"/>
          </p:nvPr>
        </p:nvSpPr>
        <p:spPr>
          <a:xfrm>
            <a:off x="1792288" y="3908319"/>
            <a:ext cx="5486400" cy="448191"/>
          </a:xfrm>
        </p:spPr>
        <p:txBody>
          <a:bodyPr/>
          <a:lstStyle/>
          <a:p>
            <a:r>
              <a:rPr lang="en-US" dirty="0"/>
              <a:t>Here you can see the status of your ticket. This status will be updated through the contract routing process</a:t>
            </a:r>
          </a:p>
        </p:txBody>
      </p:sp>
    </p:spTree>
    <p:extLst>
      <p:ext uri="{BB962C8B-B14F-4D97-AF65-F5344CB8AC3E}">
        <p14:creationId xmlns:p14="http://schemas.microsoft.com/office/powerpoint/2010/main" val="3898291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Statuses</a:t>
            </a:r>
          </a:p>
        </p:txBody>
      </p:sp>
      <p:sp>
        <p:nvSpPr>
          <p:cNvPr id="3" name="Content Placeholder 2"/>
          <p:cNvSpPr>
            <a:spLocks noGrp="1"/>
          </p:cNvSpPr>
          <p:nvPr>
            <p:ph idx="1"/>
          </p:nvPr>
        </p:nvSpPr>
        <p:spPr>
          <a:xfrm>
            <a:off x="457200" y="742951"/>
            <a:ext cx="8229600" cy="3259273"/>
          </a:xfrm>
        </p:spPr>
        <p:txBody>
          <a:bodyPr/>
          <a:lstStyle/>
          <a:p>
            <a:r>
              <a:rPr lang="en-US" sz="1600" b="1" dirty="0"/>
              <a:t>New</a:t>
            </a:r>
          </a:p>
          <a:p>
            <a:pPr lvl="1"/>
            <a:r>
              <a:rPr lang="en-US" sz="1200" dirty="0"/>
              <a:t>Status of a new agreement entered into the ticketing system. This means it is still being reviewed and approved by Procurement.</a:t>
            </a:r>
          </a:p>
          <a:p>
            <a:r>
              <a:rPr lang="en-US" sz="1600" b="1" dirty="0"/>
              <a:t>On Hold – Department Correction Required</a:t>
            </a:r>
          </a:p>
          <a:p>
            <a:pPr lvl="1"/>
            <a:r>
              <a:rPr lang="en-US" sz="1200" dirty="0"/>
              <a:t>If correction to documentation or question is asked by Procurement to the department. </a:t>
            </a:r>
          </a:p>
          <a:p>
            <a:r>
              <a:rPr lang="en-US" sz="1600" b="1" dirty="0"/>
              <a:t>In Process</a:t>
            </a:r>
          </a:p>
          <a:p>
            <a:pPr lvl="1"/>
            <a:r>
              <a:rPr lang="en-US" sz="1200" dirty="0"/>
              <a:t>Procurement has approved the agreement and has routed to other TWU areas for review and approval.</a:t>
            </a:r>
          </a:p>
          <a:p>
            <a:r>
              <a:rPr lang="en-US" sz="1600" b="1" dirty="0"/>
              <a:t>Contract Routing Complete</a:t>
            </a:r>
          </a:p>
          <a:p>
            <a:pPr lvl="1"/>
            <a:r>
              <a:rPr lang="en-US" sz="1200" dirty="0"/>
              <a:t>The contract and all supporting documentation has been reviewed and approved. The contract is being sent out for signature.</a:t>
            </a:r>
          </a:p>
          <a:p>
            <a:r>
              <a:rPr lang="en-US" sz="1600" b="1" dirty="0"/>
              <a:t>Closed</a:t>
            </a:r>
          </a:p>
          <a:p>
            <a:pPr lvl="1"/>
            <a:r>
              <a:rPr lang="en-US" sz="1200" dirty="0"/>
              <a:t>The contract has been fully executed.</a:t>
            </a:r>
          </a:p>
          <a:p>
            <a:r>
              <a:rPr lang="en-US" sz="1600" b="1" dirty="0"/>
              <a:t>Contract Package Not Accepted – Correct and Resubmit</a:t>
            </a:r>
          </a:p>
          <a:p>
            <a:pPr lvl="1"/>
            <a:r>
              <a:rPr lang="en-US" sz="1050" dirty="0"/>
              <a:t>Contract package is has not been accepted by Procurement. This could be due to a number of factors. Review the corrections provided and resubmit your ticket with the requested corrections.</a:t>
            </a:r>
          </a:p>
          <a:p>
            <a:pPr marL="0" indent="0">
              <a:buNone/>
            </a:pPr>
            <a:endParaRPr lang="en-US" dirty="0"/>
          </a:p>
        </p:txBody>
      </p:sp>
    </p:spTree>
    <p:extLst>
      <p:ext uri="{BB962C8B-B14F-4D97-AF65-F5344CB8AC3E}">
        <p14:creationId xmlns:p14="http://schemas.microsoft.com/office/powerpoint/2010/main" val="16419650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Statuses Continued</a:t>
            </a:r>
          </a:p>
        </p:txBody>
      </p:sp>
      <p:sp>
        <p:nvSpPr>
          <p:cNvPr id="3" name="Content Placeholder 2"/>
          <p:cNvSpPr>
            <a:spLocks noGrp="1"/>
          </p:cNvSpPr>
          <p:nvPr>
            <p:ph idx="1"/>
          </p:nvPr>
        </p:nvSpPr>
        <p:spPr>
          <a:xfrm>
            <a:off x="457200" y="1074660"/>
            <a:ext cx="8229600" cy="3259273"/>
          </a:xfrm>
        </p:spPr>
        <p:txBody>
          <a:bodyPr/>
          <a:lstStyle/>
          <a:p>
            <a:r>
              <a:rPr lang="en-US" sz="2000" b="1" dirty="0"/>
              <a:t>Sent for Legal Review</a:t>
            </a:r>
          </a:p>
          <a:p>
            <a:pPr lvl="1"/>
            <a:r>
              <a:rPr lang="en-US" sz="1600" dirty="0"/>
              <a:t>Contract has been submitted for legal review. </a:t>
            </a:r>
          </a:p>
          <a:p>
            <a:r>
              <a:rPr lang="en-US" sz="2000" b="1" dirty="0"/>
              <a:t>Legal Review – OGC Reviewing</a:t>
            </a:r>
          </a:p>
          <a:p>
            <a:pPr lvl="1"/>
            <a:r>
              <a:rPr lang="en-US" sz="1600" dirty="0"/>
              <a:t>Contract and/or edits are being reviewed by TWU’s Office of General Counsel.</a:t>
            </a:r>
          </a:p>
          <a:p>
            <a:r>
              <a:rPr lang="en-US" sz="2000" b="1" dirty="0"/>
              <a:t>Legal Review – Supplier Reviewing</a:t>
            </a:r>
          </a:p>
          <a:p>
            <a:pPr lvl="1"/>
            <a:r>
              <a:rPr lang="en-US" sz="1600" dirty="0"/>
              <a:t>Proposed edits and terms are being reviewed by the Supplier.</a:t>
            </a:r>
          </a:p>
          <a:p>
            <a:r>
              <a:rPr lang="en-US" sz="2000" b="1" dirty="0"/>
              <a:t>Legal Review – Pending Department Response</a:t>
            </a:r>
          </a:p>
          <a:p>
            <a:pPr lvl="1"/>
            <a:r>
              <a:rPr lang="en-US" sz="1600" dirty="0"/>
              <a:t>Office of General Counsel has questions for the department. Please answer them for the review to continue.</a:t>
            </a:r>
          </a:p>
        </p:txBody>
      </p:sp>
    </p:spTree>
    <p:extLst>
      <p:ext uri="{BB962C8B-B14F-4D97-AF65-F5344CB8AC3E}">
        <p14:creationId xmlns:p14="http://schemas.microsoft.com/office/powerpoint/2010/main" val="18138088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Steps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562" r="1562"/>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dirty="0"/>
              <a:t>This will show you what area will be reviewing your agreement and where it is in the review process.</a:t>
            </a:r>
          </a:p>
        </p:txBody>
      </p:sp>
    </p:spTree>
    <p:extLst>
      <p:ext uri="{BB962C8B-B14F-4D97-AF65-F5344CB8AC3E}">
        <p14:creationId xmlns:p14="http://schemas.microsoft.com/office/powerpoint/2010/main" val="26509002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6928"/>
            <a:ext cx="5486400" cy="315591"/>
          </a:xfrm>
        </p:spPr>
        <p:txBody>
          <a:bodyPr/>
          <a:lstStyle/>
          <a:p>
            <a:r>
              <a:rPr lang="en-US" dirty="0"/>
              <a:t>Your Feed</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55" r="1755" b="5756"/>
          <a:stretch/>
        </p:blipFill>
        <p:spPr>
          <a:xfrm>
            <a:off x="1792288" y="459581"/>
            <a:ext cx="5486400" cy="2908459"/>
          </a:xfrm>
        </p:spPr>
      </p:pic>
      <p:sp>
        <p:nvSpPr>
          <p:cNvPr id="4" name="Text Placeholder 3"/>
          <p:cNvSpPr>
            <a:spLocks noGrp="1"/>
          </p:cNvSpPr>
          <p:nvPr>
            <p:ph type="body" sz="half" idx="2"/>
          </p:nvPr>
        </p:nvSpPr>
        <p:spPr>
          <a:xfrm>
            <a:off x="1792288" y="3687107"/>
            <a:ext cx="5486400" cy="448191"/>
          </a:xfrm>
        </p:spPr>
        <p:txBody>
          <a:bodyPr/>
          <a:lstStyle/>
          <a:p>
            <a:r>
              <a:rPr lang="en-US" dirty="0"/>
              <a:t>At the bottom of the ticket, you can read comments and updates from approvers. Action items that need correction and all questions should be addressed here. </a:t>
            </a:r>
          </a:p>
          <a:p>
            <a:br>
              <a:rPr lang="en-US" dirty="0"/>
            </a:br>
            <a:endParaRPr lang="en-US" dirty="0"/>
          </a:p>
        </p:txBody>
      </p:sp>
    </p:spTree>
    <p:extLst>
      <p:ext uri="{BB962C8B-B14F-4D97-AF65-F5344CB8AC3E}">
        <p14:creationId xmlns:p14="http://schemas.microsoft.com/office/powerpoint/2010/main" val="32721540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42654"/>
            <a:ext cx="5486400" cy="315591"/>
          </a:xfrm>
        </p:spPr>
        <p:txBody>
          <a:bodyPr/>
          <a:lstStyle/>
          <a:p>
            <a:r>
              <a:rPr lang="en-US" sz="1600" dirty="0"/>
              <a:t>Adding comments and uploading documents</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55" r="1755" b="4027"/>
          <a:stretch/>
        </p:blipFill>
        <p:spPr>
          <a:xfrm>
            <a:off x="1792288" y="459581"/>
            <a:ext cx="5486400" cy="2961799"/>
          </a:xfrm>
        </p:spPr>
      </p:pic>
      <p:sp>
        <p:nvSpPr>
          <p:cNvPr id="4" name="Text Placeholder 3"/>
          <p:cNvSpPr>
            <a:spLocks noGrp="1"/>
          </p:cNvSpPr>
          <p:nvPr>
            <p:ph type="body" sz="half" idx="2"/>
          </p:nvPr>
        </p:nvSpPr>
        <p:spPr>
          <a:xfrm>
            <a:off x="1792288" y="3758245"/>
            <a:ext cx="5486400" cy="448191"/>
          </a:xfrm>
        </p:spPr>
        <p:txBody>
          <a:bodyPr/>
          <a:lstStyle/>
          <a:p>
            <a:r>
              <a:rPr lang="en-US" sz="1050" dirty="0"/>
              <a:t>It is </a:t>
            </a:r>
            <a:r>
              <a:rPr lang="en-US" sz="1050" b="1" u="sng" dirty="0"/>
              <a:t>extremely</a:t>
            </a:r>
            <a:r>
              <a:rPr lang="en-US" sz="1050" dirty="0"/>
              <a:t> important to notify approvers when you make a comment or upload documents to the ticket. To make a comment and notify your approver, use the comment button. Do not comment directly to another comment. There isn’t a notify option.</a:t>
            </a:r>
          </a:p>
          <a:p>
            <a:br>
              <a:rPr lang="en-US" sz="1050" dirty="0"/>
            </a:br>
            <a:endParaRPr lang="en-US" sz="1050" dirty="0"/>
          </a:p>
        </p:txBody>
      </p:sp>
    </p:spTree>
    <p:extLst>
      <p:ext uri="{BB962C8B-B14F-4D97-AF65-F5344CB8AC3E}">
        <p14:creationId xmlns:p14="http://schemas.microsoft.com/office/powerpoint/2010/main" val="1537611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Notify</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12" r="1612" b="2299"/>
          <a:stretch/>
        </p:blipFill>
        <p:spPr>
          <a:xfrm>
            <a:off x="1792288" y="459581"/>
            <a:ext cx="5486400" cy="3015139"/>
          </a:xfrm>
        </p:spPr>
      </p:pic>
      <p:sp>
        <p:nvSpPr>
          <p:cNvPr id="4" name="Text Placeholder 3"/>
          <p:cNvSpPr>
            <a:spLocks noGrp="1"/>
          </p:cNvSpPr>
          <p:nvPr>
            <p:ph type="body" sz="half" idx="2"/>
          </p:nvPr>
        </p:nvSpPr>
        <p:spPr>
          <a:xfrm>
            <a:off x="1792288" y="3857863"/>
            <a:ext cx="5486400" cy="448191"/>
          </a:xfrm>
        </p:spPr>
        <p:txBody>
          <a:bodyPr/>
          <a:lstStyle/>
          <a:p>
            <a:r>
              <a:rPr lang="en-US" dirty="0"/>
              <a:t>After clicking the comment button, select who you want to notify. </a:t>
            </a:r>
          </a:p>
          <a:p>
            <a:br>
              <a:rPr lang="en-US" dirty="0"/>
            </a:br>
            <a:endParaRPr lang="en-US" dirty="0"/>
          </a:p>
        </p:txBody>
      </p:sp>
    </p:spTree>
    <p:extLst>
      <p:ext uri="{BB962C8B-B14F-4D97-AF65-F5344CB8AC3E}">
        <p14:creationId xmlns:p14="http://schemas.microsoft.com/office/powerpoint/2010/main" val="193116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the Landing Page!</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27" r="1827"/>
          <a:stretch>
            <a:fillRect/>
          </a:stretch>
        </p:blipFill>
        <p:spPr/>
      </p:pic>
      <p:sp>
        <p:nvSpPr>
          <p:cNvPr id="4" name="Text Placeholder 3"/>
          <p:cNvSpPr>
            <a:spLocks noGrp="1"/>
          </p:cNvSpPr>
          <p:nvPr>
            <p:ph type="body" sz="half" idx="2"/>
          </p:nvPr>
        </p:nvSpPr>
        <p:spPr/>
        <p:txBody>
          <a:bodyPr/>
          <a:lstStyle/>
          <a:p>
            <a:r>
              <a:rPr lang="en-US" sz="900" dirty="0"/>
              <a:t>There is a lot of helpful information here that will answer many of your questions. Hyperlinks are in blue. They contain documents and links to other internal TWU Areas involved in the Contract Routing Process.</a:t>
            </a:r>
          </a:p>
        </p:txBody>
      </p:sp>
    </p:spTree>
    <p:extLst>
      <p:ext uri="{BB962C8B-B14F-4D97-AF65-F5344CB8AC3E}">
        <p14:creationId xmlns:p14="http://schemas.microsoft.com/office/powerpoint/2010/main" val="38501673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539490"/>
            <a:ext cx="5486400" cy="315591"/>
          </a:xfrm>
        </p:spPr>
        <p:txBody>
          <a:bodyPr/>
          <a:lstStyle/>
          <a:p>
            <a:r>
              <a:rPr lang="en-US" dirty="0"/>
              <a:t>Select who needs to be notified</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2" t="1" r="1802" b="1805"/>
          <a:stretch/>
        </p:blipFill>
        <p:spPr>
          <a:xfrm>
            <a:off x="1792288" y="459581"/>
            <a:ext cx="5486400" cy="3030379"/>
          </a:xfrm>
        </p:spPr>
      </p:pic>
      <p:sp>
        <p:nvSpPr>
          <p:cNvPr id="4" name="Text Placeholder 3"/>
          <p:cNvSpPr>
            <a:spLocks noGrp="1"/>
          </p:cNvSpPr>
          <p:nvPr>
            <p:ph type="body" sz="half" idx="2"/>
          </p:nvPr>
        </p:nvSpPr>
        <p:spPr>
          <a:xfrm>
            <a:off x="1792288" y="3801407"/>
            <a:ext cx="5486400" cy="448191"/>
          </a:xfrm>
        </p:spPr>
        <p:txBody>
          <a:bodyPr/>
          <a:lstStyle/>
          <a:p>
            <a:r>
              <a:rPr lang="en-US" sz="1200" dirty="0"/>
              <a:t>You can select multiple people to notify. The Procurement Group is the Contract team (Kate Stokes and Jenny Keele). We will be on every ticket</a:t>
            </a:r>
          </a:p>
          <a:p>
            <a:br>
              <a:rPr lang="en-US" dirty="0"/>
            </a:br>
            <a:endParaRPr lang="en-US" dirty="0"/>
          </a:p>
        </p:txBody>
      </p:sp>
    </p:spTree>
    <p:extLst>
      <p:ext uri="{BB962C8B-B14F-4D97-AF65-F5344CB8AC3E}">
        <p14:creationId xmlns:p14="http://schemas.microsoft.com/office/powerpoint/2010/main" val="2802233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67" t="-1" r="1667" b="2053"/>
          <a:stretch/>
        </p:blipFill>
        <p:spPr>
          <a:xfrm>
            <a:off x="1792288" y="459581"/>
            <a:ext cx="5486400" cy="3022759"/>
          </a:xfrm>
        </p:spPr>
      </p:pic>
      <p:sp>
        <p:nvSpPr>
          <p:cNvPr id="4" name="Text Placeholder 3"/>
          <p:cNvSpPr>
            <a:spLocks noGrp="1"/>
          </p:cNvSpPr>
          <p:nvPr>
            <p:ph type="body" sz="half" idx="2"/>
          </p:nvPr>
        </p:nvSpPr>
        <p:spPr>
          <a:xfrm>
            <a:off x="1792288" y="3801407"/>
            <a:ext cx="5486400" cy="448191"/>
          </a:xfrm>
        </p:spPr>
        <p:txBody>
          <a:bodyPr/>
          <a:lstStyle/>
          <a:p>
            <a:r>
              <a:rPr lang="en-US" sz="1100" dirty="0"/>
              <a:t>Make your comments below and hit save. If you are uploading a document to the ticket, please comment and notify the Procurement Group. We will not be notified that you have uploaded your document unless you comment and notify us.</a:t>
            </a:r>
          </a:p>
          <a:p>
            <a:br>
              <a:rPr lang="en-US" dirty="0"/>
            </a:br>
            <a:endParaRPr lang="en-US" dirty="0"/>
          </a:p>
        </p:txBody>
      </p:sp>
    </p:spTree>
    <p:extLst>
      <p:ext uri="{BB962C8B-B14F-4D97-AF65-F5344CB8AC3E}">
        <p14:creationId xmlns:p14="http://schemas.microsoft.com/office/powerpoint/2010/main" val="39584890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Notifications going to Junk/Spam</a:t>
            </a:r>
          </a:p>
        </p:txBody>
      </p:sp>
      <p:sp>
        <p:nvSpPr>
          <p:cNvPr id="6" name="Content Placeholder 5"/>
          <p:cNvSpPr>
            <a:spLocks noGrp="1"/>
          </p:cNvSpPr>
          <p:nvPr>
            <p:ph idx="1"/>
          </p:nvPr>
        </p:nvSpPr>
        <p:spPr/>
        <p:txBody>
          <a:bodyPr/>
          <a:lstStyle/>
          <a:p>
            <a:pPr marL="0" indent="0">
              <a:buNone/>
            </a:pPr>
            <a:r>
              <a:rPr lang="en-US" sz="1100" b="1" dirty="0"/>
              <a:t>For Windows PC:</a:t>
            </a:r>
            <a:endParaRPr lang="en-US" sz="1100" dirty="0"/>
          </a:p>
          <a:p>
            <a:r>
              <a:rPr lang="en-US" sz="1100" dirty="0"/>
              <a:t>Open Outlook and navigate to "File."</a:t>
            </a:r>
          </a:p>
          <a:p>
            <a:pPr lvl="0"/>
            <a:r>
              <a:rPr lang="en-US" sz="1100" dirty="0"/>
              <a:t>Select "Manage Rules &amp; Alerts."</a:t>
            </a:r>
          </a:p>
          <a:p>
            <a:pPr lvl="0"/>
            <a:r>
              <a:rPr lang="en-US" sz="1100" dirty="0"/>
              <a:t>Ensure that TDX is on the approved whitelist.</a:t>
            </a:r>
          </a:p>
          <a:p>
            <a:pPr lvl="0"/>
            <a:r>
              <a:rPr lang="en-US" sz="1100" dirty="0"/>
              <a:t>Check the box next to any rule that might be impacting email routing.</a:t>
            </a:r>
          </a:p>
          <a:p>
            <a:pPr lvl="0"/>
            <a:r>
              <a:rPr lang="en-US" sz="1100" dirty="0"/>
              <a:t>Click "Change Rule," choose the type of change needed, and follow the on-screen instructions.</a:t>
            </a:r>
          </a:p>
          <a:p>
            <a:pPr marL="0" indent="0">
              <a:buNone/>
            </a:pPr>
            <a:r>
              <a:rPr lang="en-US" sz="1100" b="1" dirty="0"/>
              <a:t>For Mac:</a:t>
            </a:r>
            <a:endParaRPr lang="en-US" sz="1100" dirty="0"/>
          </a:p>
          <a:p>
            <a:pPr lvl="0"/>
            <a:r>
              <a:rPr lang="en-US" sz="1100" dirty="0"/>
              <a:t>Click on "Home" in the upper left corner.</a:t>
            </a:r>
          </a:p>
          <a:p>
            <a:pPr lvl="0"/>
            <a:r>
              <a:rPr lang="en-US" sz="1100" dirty="0"/>
              <a:t>Locate and click on the "Rules" icon.</a:t>
            </a:r>
          </a:p>
          <a:p>
            <a:pPr lvl="0"/>
            <a:r>
              <a:rPr lang="en-US" sz="1100" dirty="0"/>
              <a:t>Choose "Edit Rules" under the "Rules" icon.</a:t>
            </a:r>
          </a:p>
          <a:p>
            <a:pPr lvl="0"/>
            <a:r>
              <a:rPr lang="en-US" sz="1100" dirty="0"/>
              <a:t>Confirm TDX is on the approved whitelist.</a:t>
            </a:r>
          </a:p>
          <a:p>
            <a:pPr lvl="0"/>
            <a:r>
              <a:rPr lang="en-US" sz="1100" dirty="0"/>
              <a:t>Follow the on-screen instructions to add, edit, or delete Outlook email rules.</a:t>
            </a:r>
          </a:p>
          <a:p>
            <a:pPr marL="0" indent="0">
              <a:buNone/>
            </a:pPr>
            <a:endParaRPr lang="en-US" sz="1100" dirty="0"/>
          </a:p>
          <a:p>
            <a:pPr marL="0" indent="0">
              <a:buNone/>
            </a:pPr>
            <a:r>
              <a:rPr lang="en-US" sz="1100" dirty="0"/>
              <a:t>If users encounter any challenges or if the issue persists, I encourage them to reach out to the service desk for guidance (940) 898-3971. They are equipped to provide additional assistance and ensure a smooth resolution.</a:t>
            </a:r>
          </a:p>
          <a:p>
            <a:endParaRPr lang="en-US" dirty="0"/>
          </a:p>
        </p:txBody>
      </p:sp>
    </p:spTree>
    <p:extLst>
      <p:ext uri="{BB962C8B-B14F-4D97-AF65-F5344CB8AC3E}">
        <p14:creationId xmlns:p14="http://schemas.microsoft.com/office/powerpoint/2010/main" val="784469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Responsibility</a:t>
            </a:r>
          </a:p>
        </p:txBody>
      </p:sp>
      <p:sp>
        <p:nvSpPr>
          <p:cNvPr id="3" name="Content Placeholder 2"/>
          <p:cNvSpPr>
            <a:spLocks noGrp="1"/>
          </p:cNvSpPr>
          <p:nvPr>
            <p:ph idx="1"/>
          </p:nvPr>
        </p:nvSpPr>
        <p:spPr>
          <a:xfrm>
            <a:off x="292608" y="858775"/>
            <a:ext cx="8229600" cy="3259273"/>
          </a:xfrm>
        </p:spPr>
        <p:txBody>
          <a:bodyPr/>
          <a:lstStyle/>
          <a:p>
            <a:pPr marL="0" indent="0">
              <a:buNone/>
            </a:pPr>
            <a:r>
              <a:rPr lang="en-US" sz="2000" dirty="0"/>
              <a:t>It is your responsibility to actively monitor, respond, and track the process of your contract’s approval and routing. </a:t>
            </a:r>
          </a:p>
          <a:p>
            <a:pPr marL="0" indent="0">
              <a:buNone/>
            </a:pPr>
            <a:endParaRPr lang="en-US" sz="1100" dirty="0"/>
          </a:p>
          <a:p>
            <a:pPr marL="0" indent="0">
              <a:buNone/>
            </a:pPr>
            <a:r>
              <a:rPr lang="en-US" sz="2000" b="1" u="sng" dirty="0"/>
              <a:t>It is not the responsibility of Procurement to remind you.</a:t>
            </a:r>
          </a:p>
          <a:p>
            <a:pPr marL="0" indent="0">
              <a:buNone/>
            </a:pPr>
            <a:endParaRPr lang="en-US" sz="1000" dirty="0"/>
          </a:p>
          <a:p>
            <a:pPr>
              <a:buFont typeface="Arial" panose="020B0604020202020204" pitchFamily="34" charset="0"/>
              <a:buChar char="•"/>
            </a:pPr>
            <a:r>
              <a:rPr lang="en-US" sz="2000" dirty="0"/>
              <a:t>Watch your notifications</a:t>
            </a:r>
          </a:p>
          <a:p>
            <a:pPr>
              <a:buFont typeface="Arial" panose="020B0604020202020204" pitchFamily="34" charset="0"/>
              <a:buChar char="•"/>
            </a:pPr>
            <a:r>
              <a:rPr lang="en-US" sz="2000" dirty="0"/>
              <a:t>Make sure you notify when you upload and comment</a:t>
            </a:r>
          </a:p>
          <a:p>
            <a:pPr>
              <a:buFont typeface="Arial" panose="020B0604020202020204" pitchFamily="34" charset="0"/>
              <a:buChar char="•"/>
            </a:pPr>
            <a:r>
              <a:rPr lang="en-US" sz="2000" dirty="0"/>
              <a:t>Check your statuses </a:t>
            </a:r>
          </a:p>
          <a:p>
            <a:pPr>
              <a:buFont typeface="Arial" panose="020B0604020202020204" pitchFamily="34" charset="0"/>
              <a:buChar char="•"/>
            </a:pPr>
            <a:r>
              <a:rPr lang="en-US" sz="2000" dirty="0"/>
              <a:t>Review landing page to see where it is in the process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2358947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Links and Guides</a:t>
            </a:r>
          </a:p>
        </p:txBody>
      </p:sp>
      <p:sp>
        <p:nvSpPr>
          <p:cNvPr id="6" name="Content Placeholder 5"/>
          <p:cNvSpPr>
            <a:spLocks noGrp="1"/>
          </p:cNvSpPr>
          <p:nvPr>
            <p:ph idx="1"/>
          </p:nvPr>
        </p:nvSpPr>
        <p:spPr/>
        <p:txBody>
          <a:bodyPr/>
          <a:lstStyle/>
          <a:p>
            <a:pPr marL="0" indent="0">
              <a:buNone/>
            </a:pPr>
            <a:r>
              <a:rPr lang="en-US" sz="1400" b="1" u="sng" dirty="0"/>
              <a:t>Procurement Contract Routing Ticketing System</a:t>
            </a:r>
            <a:endParaRPr lang="en-US" sz="1400" dirty="0"/>
          </a:p>
          <a:p>
            <a:pPr marL="0" indent="0">
              <a:buNone/>
            </a:pPr>
            <a:r>
              <a:rPr lang="en-US" sz="1400" dirty="0">
                <a:hlinkClick r:id="rId2" tooltip="https://servicecenter.twu.edu/tdclient/1956/portal/requests/servicedet?id=53850"/>
              </a:rPr>
              <a:t>https://servicecenter.twu.edu/TDClient/1956/Portal/Requests/ServiceDet?ID=53850</a:t>
            </a:r>
            <a:endParaRPr lang="en-US" sz="1400" dirty="0"/>
          </a:p>
          <a:p>
            <a:pPr marL="0" indent="0">
              <a:buNone/>
            </a:pPr>
            <a:endParaRPr lang="en-US" sz="1400" dirty="0"/>
          </a:p>
          <a:p>
            <a:pPr marL="0" indent="0">
              <a:buNone/>
            </a:pPr>
            <a:r>
              <a:rPr lang="en-US" sz="1400" b="1" u="sng" dirty="0"/>
              <a:t>How to Guide for Contract Requestors</a:t>
            </a:r>
            <a:endParaRPr lang="en-US" sz="1400" dirty="0"/>
          </a:p>
          <a:p>
            <a:pPr marL="0" indent="0">
              <a:buNone/>
            </a:pPr>
            <a:r>
              <a:rPr lang="en-US" sz="1400" dirty="0">
                <a:hlinkClick r:id="rId3" tooltip="https://drive.google.com/drive/folders/1br7hpmz5-1pxpsquxsw53siagh3rdeli?usp=drive_link"/>
              </a:rPr>
              <a:t>https://drive.google.com/drive/folders/1br7hPmz5-1PXpsQUXSw53sIAgh3rDeLI?usp=drive_link</a:t>
            </a:r>
            <a:endParaRPr lang="en-US" sz="1400" dirty="0"/>
          </a:p>
          <a:p>
            <a:pPr marL="0" indent="0">
              <a:buNone/>
            </a:pPr>
            <a:endParaRPr lang="en-US" sz="1400" dirty="0"/>
          </a:p>
          <a:p>
            <a:pPr marL="0" indent="0">
              <a:buNone/>
            </a:pPr>
            <a:r>
              <a:rPr lang="en-US" sz="1400" b="1" u="sng" dirty="0"/>
              <a:t>How to Guide for Contract Account Approvers</a:t>
            </a:r>
            <a:endParaRPr lang="en-US" sz="1400" dirty="0"/>
          </a:p>
          <a:p>
            <a:pPr marL="0" indent="0">
              <a:buNone/>
            </a:pPr>
            <a:r>
              <a:rPr lang="en-US" sz="1400" dirty="0">
                <a:hlinkClick r:id="rId4" tooltip="https://drive.google.com/drive/folders/1ozpbxgjlw01alway7rtglx29xhqagqux?usp=drive_link"/>
              </a:rPr>
              <a:t>https://drive.google.com/drive/folders/1OzPBxGjlW01aLwAY7RTglx29XHQagquX?usp=drive_link</a:t>
            </a:r>
            <a:endParaRPr lang="en-US" sz="1400" dirty="0"/>
          </a:p>
          <a:p>
            <a:pPr marL="0" indent="0">
              <a:buNone/>
            </a:pPr>
            <a:endParaRPr lang="en-US" dirty="0"/>
          </a:p>
        </p:txBody>
      </p:sp>
    </p:spTree>
    <p:extLst>
      <p:ext uri="{BB962C8B-B14F-4D97-AF65-F5344CB8AC3E}">
        <p14:creationId xmlns:p14="http://schemas.microsoft.com/office/powerpoint/2010/main" val="951084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Links</a:t>
            </a:r>
          </a:p>
        </p:txBody>
      </p:sp>
      <p:sp>
        <p:nvSpPr>
          <p:cNvPr id="3" name="Content Placeholder 2"/>
          <p:cNvSpPr>
            <a:spLocks noGrp="1"/>
          </p:cNvSpPr>
          <p:nvPr>
            <p:ph idx="1"/>
          </p:nvPr>
        </p:nvSpPr>
        <p:spPr/>
        <p:txBody>
          <a:bodyPr/>
          <a:lstStyle/>
          <a:p>
            <a:pPr marL="0" indent="0">
              <a:buNone/>
            </a:pPr>
            <a:r>
              <a:rPr lang="en-US" sz="1800" dirty="0"/>
              <a:t>Contracts: </a:t>
            </a:r>
            <a:r>
              <a:rPr lang="en-US" sz="1600" dirty="0">
                <a:hlinkClick r:id="rId2"/>
              </a:rPr>
              <a:t>https://twu.edu/procurement/contracts/</a:t>
            </a:r>
            <a:endParaRPr lang="en-US" sz="1600" dirty="0"/>
          </a:p>
          <a:p>
            <a:pPr marL="0" indent="0">
              <a:buNone/>
            </a:pPr>
            <a:endParaRPr lang="en-US" sz="1800" dirty="0"/>
          </a:p>
          <a:p>
            <a:pPr marL="0" indent="0">
              <a:buNone/>
            </a:pPr>
            <a:r>
              <a:rPr lang="en-US" sz="1800" dirty="0"/>
              <a:t>Forms and Instructions: </a:t>
            </a:r>
            <a:r>
              <a:rPr lang="en-US" sz="1600" dirty="0">
                <a:hlinkClick r:id="rId3"/>
              </a:rPr>
              <a:t>https://twu.edu/procurement/forms-and-instructions/</a:t>
            </a:r>
            <a:endParaRPr lang="en-US" sz="1800" dirty="0"/>
          </a:p>
          <a:p>
            <a:pPr marL="0" indent="0">
              <a:buNone/>
            </a:pPr>
            <a:endParaRPr lang="en-US" sz="1800" dirty="0"/>
          </a:p>
          <a:p>
            <a:pPr marL="0" indent="0">
              <a:buNone/>
            </a:pPr>
            <a:r>
              <a:rPr lang="en-US" sz="1800" dirty="0"/>
              <a:t>Purchasing: </a:t>
            </a:r>
            <a:r>
              <a:rPr lang="en-US" sz="1600" dirty="0">
                <a:hlinkClick r:id="rId4"/>
              </a:rPr>
              <a:t>https://twu.edu/procurement/purchasing/</a:t>
            </a:r>
            <a:endParaRPr lang="en-US" sz="1600" dirty="0"/>
          </a:p>
          <a:p>
            <a:pPr marL="0" indent="0">
              <a:buNone/>
            </a:pPr>
            <a:endParaRPr lang="en-US" sz="1800" dirty="0"/>
          </a:p>
          <a:p>
            <a:pPr marL="0" indent="0">
              <a:buNone/>
            </a:pPr>
            <a:r>
              <a:rPr lang="en-US" sz="1800" dirty="0"/>
              <a:t>Supplier Registration: </a:t>
            </a:r>
            <a:r>
              <a:rPr lang="en-US" sz="1600" dirty="0">
                <a:hlinkClick r:id="rId5"/>
              </a:rPr>
              <a:t>https://twu.edu/procurement/supplier-registration/</a:t>
            </a:r>
            <a:r>
              <a:rPr lang="en-US" sz="1600" dirty="0"/>
              <a:t>  </a:t>
            </a:r>
            <a:endParaRPr lang="en-US" sz="1800" dirty="0"/>
          </a:p>
        </p:txBody>
      </p:sp>
    </p:spTree>
    <p:extLst>
      <p:ext uri="{BB962C8B-B14F-4D97-AF65-F5344CB8AC3E}">
        <p14:creationId xmlns:p14="http://schemas.microsoft.com/office/powerpoint/2010/main" val="31045235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Contracts Crew</a:t>
            </a:r>
          </a:p>
        </p:txBody>
      </p:sp>
      <p:sp>
        <p:nvSpPr>
          <p:cNvPr id="3" name="Content Placeholder 2"/>
          <p:cNvSpPr>
            <a:spLocks noGrp="1"/>
          </p:cNvSpPr>
          <p:nvPr>
            <p:ph idx="1"/>
          </p:nvPr>
        </p:nvSpPr>
        <p:spPr/>
        <p:txBody>
          <a:bodyPr/>
          <a:lstStyle/>
          <a:p>
            <a:pPr marL="0" indent="0">
              <a:buNone/>
            </a:pPr>
            <a:r>
              <a:rPr lang="en-US" sz="1800" dirty="0"/>
              <a:t>Jamie Cogdell – </a:t>
            </a:r>
            <a:r>
              <a:rPr lang="en-US" sz="1800" dirty="0">
                <a:hlinkClick r:id="rId2"/>
              </a:rPr>
              <a:t>jcogdell@twu.edu</a:t>
            </a:r>
            <a:r>
              <a:rPr lang="en-US" sz="1800" dirty="0"/>
              <a:t> </a:t>
            </a:r>
          </a:p>
          <a:p>
            <a:pPr marL="0" indent="0">
              <a:buNone/>
            </a:pPr>
            <a:r>
              <a:rPr lang="en-US" sz="1800" dirty="0"/>
              <a:t>	Director, Purchasing and Contracts </a:t>
            </a:r>
          </a:p>
          <a:p>
            <a:pPr marL="0" indent="0">
              <a:buNone/>
            </a:pPr>
            <a:endParaRPr lang="en-US" sz="1800" dirty="0"/>
          </a:p>
          <a:p>
            <a:pPr marL="0" indent="0">
              <a:buNone/>
            </a:pPr>
            <a:r>
              <a:rPr lang="en-US" sz="1800" dirty="0"/>
              <a:t>Jenny Keele – </a:t>
            </a:r>
            <a:r>
              <a:rPr lang="en-US" sz="1800" dirty="0">
                <a:hlinkClick r:id="rId3"/>
              </a:rPr>
              <a:t>jkeele@twu.edu</a:t>
            </a:r>
            <a:r>
              <a:rPr lang="en-US" sz="1800" dirty="0"/>
              <a:t> </a:t>
            </a:r>
          </a:p>
          <a:p>
            <a:pPr marL="0" indent="0">
              <a:buNone/>
            </a:pPr>
            <a:r>
              <a:rPr lang="en-US" sz="1800" dirty="0"/>
              <a:t>	Coordinator Contract Services</a:t>
            </a:r>
          </a:p>
          <a:p>
            <a:pPr marL="0" indent="0">
              <a:buNone/>
            </a:pPr>
            <a:endParaRPr lang="en-US" sz="1800" dirty="0"/>
          </a:p>
          <a:p>
            <a:pPr marL="0" indent="0">
              <a:buNone/>
            </a:pPr>
            <a:r>
              <a:rPr lang="en-US" sz="1800" dirty="0"/>
              <a:t>Kate Stokes – </a:t>
            </a:r>
            <a:r>
              <a:rPr lang="en-US" sz="1800" dirty="0">
                <a:hlinkClick r:id="rId4"/>
              </a:rPr>
              <a:t>Kstokes3@twu.edu</a:t>
            </a:r>
            <a:r>
              <a:rPr lang="en-US" sz="1800" dirty="0"/>
              <a:t> </a:t>
            </a:r>
          </a:p>
          <a:p>
            <a:pPr marL="0" indent="0">
              <a:buNone/>
            </a:pPr>
            <a:r>
              <a:rPr lang="en-US" sz="1800" dirty="0"/>
              <a:t>	Manager</a:t>
            </a:r>
            <a:r>
              <a:rPr lang="en-US" sz="1800"/>
              <a:t>, Contracts/</a:t>
            </a:r>
            <a:r>
              <a:rPr lang="en-US" sz="1800" dirty="0"/>
              <a:t>HUB Assistant</a:t>
            </a:r>
          </a:p>
        </p:txBody>
      </p:sp>
    </p:spTree>
    <p:extLst>
      <p:ext uri="{BB962C8B-B14F-4D97-AF65-F5344CB8AC3E}">
        <p14:creationId xmlns:p14="http://schemas.microsoft.com/office/powerpoint/2010/main" val="2337640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Signature Matrix</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67" r="1667" b="1559"/>
          <a:stretch/>
        </p:blipFill>
        <p:spPr>
          <a:xfrm>
            <a:off x="1792288" y="459581"/>
            <a:ext cx="5486400" cy="3037999"/>
          </a:xfrm>
        </p:spPr>
      </p:pic>
      <p:sp>
        <p:nvSpPr>
          <p:cNvPr id="4" name="Text Placeholder 3"/>
          <p:cNvSpPr>
            <a:spLocks noGrp="1"/>
          </p:cNvSpPr>
          <p:nvPr>
            <p:ph type="body" sz="half" idx="2"/>
          </p:nvPr>
        </p:nvSpPr>
        <p:spPr>
          <a:xfrm>
            <a:off x="1792288" y="3939085"/>
            <a:ext cx="5486400" cy="448191"/>
          </a:xfrm>
        </p:spPr>
        <p:txBody>
          <a:bodyPr/>
          <a:lstStyle/>
          <a:p>
            <a:r>
              <a:rPr lang="en-US" sz="700" dirty="0"/>
              <a:t>Each Fiscal Year, Chancellor Feyten signs off on the approvals required and signing authority for each type of contract. The only individuals with the authority to sign contracts on behalf of TWU are listed on the </a:t>
            </a:r>
            <a:r>
              <a:rPr lang="en-US" sz="700" b="1" dirty="0">
                <a:hlinkClick r:id="rId3"/>
              </a:rPr>
              <a:t>Signature Matrix</a:t>
            </a:r>
            <a:r>
              <a:rPr lang="en-US" sz="700" dirty="0"/>
              <a:t>. For Procurement Contracts, the only people with signing authority on behalf of TWU are the Chief Procurement Officer, VP of Finance and Administration and Chancellor.</a:t>
            </a:r>
          </a:p>
          <a:p>
            <a:br>
              <a:rPr lang="en-US" dirty="0"/>
            </a:br>
            <a:endParaRPr lang="en-US" dirty="0"/>
          </a:p>
        </p:txBody>
      </p:sp>
    </p:spTree>
    <p:extLst>
      <p:ext uri="{BB962C8B-B14F-4D97-AF65-F5344CB8AC3E}">
        <p14:creationId xmlns:p14="http://schemas.microsoft.com/office/powerpoint/2010/main" val="3377268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and Instructions</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67" r="1667" b="1283"/>
          <a:stretch/>
        </p:blipFill>
        <p:spPr>
          <a:xfrm>
            <a:off x="1792288" y="459581"/>
            <a:ext cx="5486400" cy="3046490"/>
          </a:xfrm>
        </p:spPr>
      </p:pic>
      <p:sp>
        <p:nvSpPr>
          <p:cNvPr id="4" name="Text Placeholder 3"/>
          <p:cNvSpPr>
            <a:spLocks noGrp="1"/>
          </p:cNvSpPr>
          <p:nvPr>
            <p:ph type="body" sz="half" idx="2"/>
          </p:nvPr>
        </p:nvSpPr>
        <p:spPr>
          <a:xfrm>
            <a:off x="1792288" y="3853073"/>
            <a:ext cx="5486400" cy="448191"/>
          </a:xfrm>
        </p:spPr>
        <p:txBody>
          <a:bodyPr/>
          <a:lstStyle/>
          <a:p>
            <a:r>
              <a:rPr lang="en-US" sz="900" dirty="0"/>
              <a:t>All OGC Approved Contract Templates can be found on our Forms and Instructions Page. These templates greatly expedite the review process and allows us to forgo legal review of agreements.</a:t>
            </a:r>
          </a:p>
        </p:txBody>
      </p:sp>
    </p:spTree>
    <p:extLst>
      <p:ext uri="{BB962C8B-B14F-4D97-AF65-F5344CB8AC3E}">
        <p14:creationId xmlns:p14="http://schemas.microsoft.com/office/powerpoint/2010/main" val="3023325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644FA4E0DD3442A24871EC90A0FB92" ma:contentTypeVersion="18" ma:contentTypeDescription="Create a new document." ma:contentTypeScope="" ma:versionID="ef825a6370f6748dc42379daffad3417">
  <xsd:schema xmlns:xsd="http://www.w3.org/2001/XMLSchema" xmlns:xs="http://www.w3.org/2001/XMLSchema" xmlns:p="http://schemas.microsoft.com/office/2006/metadata/properties" xmlns:ns3="6e3b9705-a1ed-4610-a7d6-8b461c257f35" xmlns:ns4="e9daeaad-e97c-4309-9f06-4fed69f35063" targetNamespace="http://schemas.microsoft.com/office/2006/metadata/properties" ma:root="true" ma:fieldsID="89ab432bc6e0f51e7ec6fc39aab33ea7" ns3:_="" ns4:_="">
    <xsd:import namespace="6e3b9705-a1ed-4610-a7d6-8b461c257f35"/>
    <xsd:import namespace="e9daeaad-e97c-4309-9f06-4fed69f3506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3b9705-a1ed-4610-a7d6-8b461c257f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daeaad-e97c-4309-9f06-4fed69f3506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e3b9705-a1ed-4610-a7d6-8b461c257f3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B3E801-C724-41E7-90B0-AE6DC7E46F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3b9705-a1ed-4610-a7d6-8b461c257f35"/>
    <ds:schemaRef ds:uri="e9daeaad-e97c-4309-9f06-4fed69f350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terms/"/>
    <ds:schemaRef ds:uri="6e3b9705-a1ed-4610-a7d6-8b461c257f35"/>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e9daeaad-e97c-4309-9f06-4fed69f35063"/>
    <ds:schemaRef ds:uri="http://www.w3.org/XML/1998/namespac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1965</TotalTime>
  <Words>3183</Words>
  <Application>Microsoft Office PowerPoint</Application>
  <PresentationFormat>On-screen Show (16:9)</PresentationFormat>
  <Paragraphs>252</Paragraphs>
  <Slides>76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Calibri</vt:lpstr>
      <vt:lpstr>Century Gothic</vt:lpstr>
      <vt:lpstr>Office Theme</vt:lpstr>
      <vt:lpstr>Procurement Contract Routing Ticketing System Training</vt:lpstr>
      <vt:lpstr>Contract Routing Ticketing System</vt:lpstr>
      <vt:lpstr>Locating our Ticketing System </vt:lpstr>
      <vt:lpstr>Locating our Ticketing System</vt:lpstr>
      <vt:lpstr>Locating our Ticketing System </vt:lpstr>
      <vt:lpstr>Locating our Ticketing System </vt:lpstr>
      <vt:lpstr>Welcome to the Landing Page!</vt:lpstr>
      <vt:lpstr>Signature Matrix</vt:lpstr>
      <vt:lpstr>Forms and Instructions</vt:lpstr>
      <vt:lpstr>Contract Category Guide</vt:lpstr>
      <vt:lpstr>Supporting Documentation Breakdown</vt:lpstr>
      <vt:lpstr>Standards for Procurement, Risk Management, ITS, Data Accessibility, and Data Management</vt:lpstr>
      <vt:lpstr>Legal Review</vt:lpstr>
      <vt:lpstr>Have a lot of questions?</vt:lpstr>
      <vt:lpstr>Creating a Contract Routing Ticket</vt:lpstr>
      <vt:lpstr>Need by date</vt:lpstr>
      <vt:lpstr>Choose your Contract Category</vt:lpstr>
      <vt:lpstr>Fill out Supplier information</vt:lpstr>
      <vt:lpstr>Supplier Relations</vt:lpstr>
      <vt:lpstr>Supplier Contact &amp; Supplier Signer</vt:lpstr>
      <vt:lpstr>Contact = Signer</vt:lpstr>
      <vt:lpstr>Contact ≠ Signer</vt:lpstr>
      <vt:lpstr>Signer Information</vt:lpstr>
      <vt:lpstr>Is this a Sole Source?</vt:lpstr>
      <vt:lpstr>Is this a Renewal, Change Order, or Amendment?</vt:lpstr>
      <vt:lpstr>Previous or Related Contract Number </vt:lpstr>
      <vt:lpstr>Is this a Service?</vt:lpstr>
      <vt:lpstr>Certificate of Insurance (COI)</vt:lpstr>
      <vt:lpstr>Need a waiver?</vt:lpstr>
      <vt:lpstr>Software Contracts</vt:lpstr>
      <vt:lpstr>Software Contracts</vt:lpstr>
      <vt:lpstr>Risk Assessment</vt:lpstr>
      <vt:lpstr>Accessibility Compliance Report (VPAT)</vt:lpstr>
      <vt:lpstr>Accessibility Exception Request Form</vt:lpstr>
      <vt:lpstr>Is the Supplier on a Cooperative?</vt:lpstr>
      <vt:lpstr>Cooperative Purchasing Partners</vt:lpstr>
      <vt:lpstr>If Supplier is on a Cooperative</vt:lpstr>
      <vt:lpstr>Is your contract part of a Formal Bid?</vt:lpstr>
      <vt:lpstr>Formal Bid Number (RFP)</vt:lpstr>
      <vt:lpstr>Grant or Capital Projects</vt:lpstr>
      <vt:lpstr>Grant or Capitol Funds</vt:lpstr>
      <vt:lpstr>Oracle Cloud Chart of Accounts String</vt:lpstr>
      <vt:lpstr>Account Approver</vt:lpstr>
      <vt:lpstr>Contract Manager</vt:lpstr>
      <vt:lpstr>What is this contract for?</vt:lpstr>
      <vt:lpstr>Comments for Approvers</vt:lpstr>
      <vt:lpstr>Term of Contract</vt:lpstr>
      <vt:lpstr>Renewal options</vt:lpstr>
      <vt:lpstr>Expense /Revenue / Zero Dollar Agreement</vt:lpstr>
      <vt:lpstr>Contract Amount</vt:lpstr>
      <vt:lpstr>Adding Documents</vt:lpstr>
      <vt:lpstr>Upload Contract Document</vt:lpstr>
      <vt:lpstr>Pause before hitting submit</vt:lpstr>
      <vt:lpstr>Ticket Confirmation Screen</vt:lpstr>
      <vt:lpstr>Confirmation Email</vt:lpstr>
      <vt:lpstr>Link to TeamDynamix Ticket</vt:lpstr>
      <vt:lpstr>Add Supporting Documentation</vt:lpstr>
      <vt:lpstr>Adding documents to ticket</vt:lpstr>
      <vt:lpstr>Not sure what else you need to upload?</vt:lpstr>
      <vt:lpstr>Supporting Documentation Breakdown!</vt:lpstr>
      <vt:lpstr>Naming of Documents</vt:lpstr>
      <vt:lpstr>Welcome to your Ticket!</vt:lpstr>
      <vt:lpstr>Ticket Status</vt:lpstr>
      <vt:lpstr>Statuses</vt:lpstr>
      <vt:lpstr>Statuses Continued</vt:lpstr>
      <vt:lpstr>Workflow Steps</vt:lpstr>
      <vt:lpstr>Your Feed</vt:lpstr>
      <vt:lpstr>Adding comments and uploading documents</vt:lpstr>
      <vt:lpstr>Notify</vt:lpstr>
      <vt:lpstr>Select who needs to be notified</vt:lpstr>
      <vt:lpstr>Comments</vt:lpstr>
      <vt:lpstr>Notifications going to Junk/Spam</vt:lpstr>
      <vt:lpstr>Department Responsibility</vt:lpstr>
      <vt:lpstr>Links and Guides</vt:lpstr>
      <vt:lpstr>Procurement Links</vt:lpstr>
      <vt:lpstr>Contracts Crew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Stokes, Kate</cp:lastModifiedBy>
  <cp:revision>149</cp:revision>
  <dcterms:created xsi:type="dcterms:W3CDTF">2010-04-12T23:12:02Z</dcterms:created>
  <dcterms:modified xsi:type="dcterms:W3CDTF">2026-04-22T14:36:14Z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0x010100F9644FA4E0DD3442A24871EC90A0FB92</vt:lpwstr>
  </property>
</Properties>
</file>